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Outfit Medium"/>
      <p:regular r:id="rId22"/>
    </p:embeddedFont>
    <p:embeddedFont>
      <p:font typeface="Outfit Medium"/>
      <p:regular r:id="rId23"/>
    </p:embeddedFont>
    <p:embeddedFont>
      <p:font typeface="IBM Plex Sans"/>
      <p:regular r:id="rId24"/>
    </p:embeddedFont>
    <p:embeddedFont>
      <p:font typeface="IBM Plex Sans"/>
      <p:regular r:id="rId25"/>
    </p:embeddedFont>
    <p:embeddedFont>
      <p:font typeface="IBM Plex Sans"/>
      <p:regular r:id="rId26"/>
    </p:embeddedFont>
    <p:embeddedFont>
      <p:font typeface="IBM Plex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image" Target="../media/image-11-8.svg"/><Relationship Id="rId9" Type="http://schemas.openxmlformats.org/officeDocument/2006/relationships/slideLayout" Target="../slideLayouts/slideLayout12.xml"/><Relationship Id="rId1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5306" y="753308"/>
            <a:ext cx="7606189" cy="302776"/>
          </a:xfrm>
          <a:prstGeom prst="rect">
            <a:avLst/>
          </a:prstGeom>
          <a:noFill/>
          <a:ln/>
        </p:spPr>
        <p:txBody>
          <a:bodyPr wrap="none" lIns="0" tIns="0" rIns="0" bIns="0" rtlCol="0" anchor="t"/>
          <a:lstStyle/>
          <a:p>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FINAL PROJECT REPORT</a:t>
            </a:r>
            <a:endParaRPr lang="en-US" sz="1500" dirty="0"/>
          </a:p>
        </p:txBody>
      </p:sp>
      <p:sp>
        <p:nvSpPr>
          <p:cNvPr id="4" name="Text 1"/>
          <p:cNvSpPr/>
          <p:nvPr/>
        </p:nvSpPr>
        <p:spPr>
          <a:xfrm>
            <a:off x="6255306" y="1451610"/>
            <a:ext cx="6394847" cy="1802368"/>
          </a:xfrm>
          <a:prstGeom prst="rect">
            <a:avLst/>
          </a:prstGeom>
          <a:noFill/>
          <a:ln/>
        </p:spPr>
        <p:txBody>
          <a:bodyPr wrap="square" lIns="0" tIns="0" rIns="0" bIns="0" rtlCol="0" anchor="t"/>
          <a:lstStyle/>
          <a:p>
            <a:pPr algn="l" indent="0" marL="0">
              <a:lnSpc>
                <a:spcPts val="4700"/>
              </a:lnSpc>
              <a:buNone/>
            </a:pPr>
            <a:r>
              <a:rPr lang="en-US" sz="3750" dirty="0">
                <a:solidFill>
                  <a:srgbClr val="3F6FF3"/>
                </a:solidFill>
                <a:latin typeface="Outfit Medium" pitchFamily="34" charset="0"/>
                <a:ea typeface="Outfit Medium" pitchFamily="34" charset="-122"/>
                <a:cs typeface="Outfit Medium" pitchFamily="34" charset="-120"/>
              </a:rPr>
              <a:t>TikTok Data Analysis: Travel &amp; Visa Content Performance - Final Project Report</a:t>
            </a:r>
            <a:endParaRPr lang="en-US" sz="3750" dirty="0"/>
          </a:p>
        </p:txBody>
      </p:sp>
      <p:sp>
        <p:nvSpPr>
          <p:cNvPr id="5" name="Text 2"/>
          <p:cNvSpPr/>
          <p:nvPr/>
        </p:nvSpPr>
        <p:spPr>
          <a:xfrm>
            <a:off x="6255306" y="3440073"/>
            <a:ext cx="6394847" cy="908328"/>
          </a:xfrm>
          <a:prstGeom prst="rect">
            <a:avLst/>
          </a:prstGeom>
          <a:noFill/>
          <a:ln/>
        </p:spPr>
        <p:txBody>
          <a:bodyPr wrap="squar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A comprehensive data analysis approach to predicting content engagement through exploratory analysis, feature engineering, and classification modeling</a:t>
            </a:r>
            <a:endParaRPr lang="en-US" sz="1500" dirty="0"/>
          </a:p>
        </p:txBody>
      </p:sp>
      <p:sp>
        <p:nvSpPr>
          <p:cNvPr id="6" name="Text 3"/>
          <p:cNvSpPr/>
          <p:nvPr/>
        </p:nvSpPr>
        <p:spPr>
          <a:xfrm>
            <a:off x="13126641" y="1433036"/>
            <a:ext cx="742355" cy="302776"/>
          </a:xfrm>
          <a:prstGeom prst="rect">
            <a:avLst/>
          </a:prstGeom>
          <a:noFill/>
          <a:ln/>
        </p:spPr>
        <p:txBody>
          <a:bodyPr wrap="none" lIns="0" tIns="0" rIns="0" bIns="0" rtlCol="0" anchor="t"/>
          <a:lstStyle/>
          <a:p>
            <a:pPr algn="l" indent="0" marL="0">
              <a:lnSpc>
                <a:spcPts val="2350"/>
              </a:lnSpc>
              <a:buNone/>
            </a:pPr>
            <a:endParaRPr lang="en-US" sz="1500" dirty="0"/>
          </a:p>
        </p:txBody>
      </p:sp>
      <p:sp>
        <p:nvSpPr>
          <p:cNvPr id="7" name="Text 4"/>
          <p:cNvSpPr/>
          <p:nvPr/>
        </p:nvSpPr>
        <p:spPr>
          <a:xfrm>
            <a:off x="13126641" y="1903333"/>
            <a:ext cx="742355" cy="302776"/>
          </a:xfrm>
          <a:prstGeom prst="rect">
            <a:avLst/>
          </a:prstGeom>
          <a:noFill/>
          <a:ln/>
        </p:spPr>
        <p:txBody>
          <a:bodyPr wrap="none" lIns="0" tIns="0" rIns="0" bIns="0" rtlCol="0" anchor="t"/>
          <a:lstStyle/>
          <a:p>
            <a:pPr algn="l" indent="0" marL="0">
              <a:lnSpc>
                <a:spcPts val="2350"/>
              </a:lnSpc>
              <a:buNone/>
            </a:pPr>
            <a:endParaRPr lang="en-US" sz="1500" dirty="0"/>
          </a:p>
        </p:txBody>
      </p:sp>
      <p:sp>
        <p:nvSpPr>
          <p:cNvPr id="8" name="Text 5"/>
          <p:cNvSpPr/>
          <p:nvPr/>
        </p:nvSpPr>
        <p:spPr>
          <a:xfrm>
            <a:off x="6255306" y="4725353"/>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COURSE: </a:t>
            </a:r>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DATA ANALYSIS FOR AI APPLICATIONS</a:t>
            </a:r>
            <a:endParaRPr lang="en-US" sz="1500" dirty="0"/>
          </a:p>
        </p:txBody>
      </p:sp>
      <p:sp>
        <p:nvSpPr>
          <p:cNvPr id="9" name="Text 6"/>
          <p:cNvSpPr/>
          <p:nvPr/>
        </p:nvSpPr>
        <p:spPr>
          <a:xfrm>
            <a:off x="6255306" y="5237559"/>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FACULTY OF COMPUTER SCIENCE TUC,CHEMNITZ</a:t>
            </a:r>
            <a:endParaRPr lang="en-US" sz="1500" dirty="0"/>
          </a:p>
        </p:txBody>
      </p:sp>
      <p:sp>
        <p:nvSpPr>
          <p:cNvPr id="10" name="Text 7"/>
          <p:cNvSpPr/>
          <p:nvPr/>
        </p:nvSpPr>
        <p:spPr>
          <a:xfrm>
            <a:off x="6255306" y="5749766"/>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NAME: </a:t>
            </a:r>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RICHARD DANQUAH</a:t>
            </a:r>
            <a:endParaRPr lang="en-US" sz="1500" dirty="0"/>
          </a:p>
        </p:txBody>
      </p:sp>
      <p:sp>
        <p:nvSpPr>
          <p:cNvPr id="11" name="Text 8"/>
          <p:cNvSpPr/>
          <p:nvPr/>
        </p:nvSpPr>
        <p:spPr>
          <a:xfrm>
            <a:off x="6255306" y="6261973"/>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MATRICULATION NUMBER: </a:t>
            </a:r>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909921</a:t>
            </a:r>
            <a:endParaRPr lang="en-US" sz="1500" dirty="0"/>
          </a:p>
        </p:txBody>
      </p:sp>
      <p:sp>
        <p:nvSpPr>
          <p:cNvPr id="12" name="Text 9"/>
          <p:cNvSpPr/>
          <p:nvPr/>
        </p:nvSpPr>
        <p:spPr>
          <a:xfrm>
            <a:off x="6255306" y="6774180"/>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DATE: 13TH FEBRUARY, 2025</a:t>
            </a:r>
            <a:endParaRPr lang="en-US" sz="1500" dirty="0"/>
          </a:p>
        </p:txBody>
      </p:sp>
      <p:sp>
        <p:nvSpPr>
          <p:cNvPr id="13" name="Shape 10"/>
          <p:cNvSpPr/>
          <p:nvPr/>
        </p:nvSpPr>
        <p:spPr>
          <a:xfrm>
            <a:off x="6255306" y="7286387"/>
            <a:ext cx="1965603" cy="357426"/>
          </a:xfrm>
          <a:prstGeom prst="roundRect">
            <a:avLst>
              <a:gd name="adj" fmla="val 38726"/>
            </a:avLst>
          </a:prstGeom>
          <a:solidFill>
            <a:srgbClr val="CFDBFC"/>
          </a:solidFill>
          <a:ln/>
        </p:spPr>
      </p:sp>
      <p:pic>
        <p:nvPicPr>
          <p:cNvPr id="1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0558" y="7388185"/>
            <a:ext cx="153710" cy="153710"/>
          </a:xfrm>
          <a:prstGeom prst="rect">
            <a:avLst/>
          </a:prstGeom>
        </p:spPr>
      </p:pic>
      <p:sp>
        <p:nvSpPr>
          <p:cNvPr id="15" name="Text 11"/>
          <p:cNvSpPr/>
          <p:nvPr/>
        </p:nvSpPr>
        <p:spPr>
          <a:xfrm>
            <a:off x="6601063" y="7344013"/>
            <a:ext cx="1504593" cy="242173"/>
          </a:xfrm>
          <a:prstGeom prst="rect">
            <a:avLst/>
          </a:prstGeom>
          <a:noFill/>
          <a:ln/>
        </p:spPr>
        <p:txBody>
          <a:bodyPr wrap="none" lIns="0" tIns="0" rIns="0" bIns="0" rtlCol="0" anchor="t"/>
          <a:lstStyle/>
          <a:p>
            <a:pPr algn="l" indent="0" marL="0">
              <a:lnSpc>
                <a:spcPts val="1900"/>
              </a:lnSpc>
              <a:buNone/>
            </a:pPr>
            <a:r>
              <a:rPr lang="en-US" sz="1200" dirty="0">
                <a:solidFill>
                  <a:srgbClr val="666666"/>
                </a:solidFill>
                <a:latin typeface="IBM Plex Sans" pitchFamily="34" charset="0"/>
                <a:ea typeface="IBM Plex Sans" pitchFamily="34" charset="-122"/>
                <a:cs typeface="IBM Plex Sans" pitchFamily="34" charset="-120"/>
              </a:rPr>
              <a:t>DATA ANALYSIS IN AI</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28919"/>
            <a:ext cx="8542020"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Project Organization &amp; Documentation</a:t>
            </a:r>
            <a:endParaRPr lang="en-US" sz="3900" dirty="0"/>
          </a:p>
        </p:txBody>
      </p:sp>
      <p:sp>
        <p:nvSpPr>
          <p:cNvPr id="3" name="Text 1"/>
          <p:cNvSpPr/>
          <p:nvPr/>
        </p:nvSpPr>
        <p:spPr>
          <a:xfrm>
            <a:off x="793790" y="2528292"/>
            <a:ext cx="4269938"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Project Organization &amp; Documentation</a:t>
            </a:r>
            <a:endParaRPr lang="en-US" sz="1950" dirty="0"/>
          </a:p>
        </p:txBody>
      </p:sp>
      <p:sp>
        <p:nvSpPr>
          <p:cNvPr id="4" name="Text 2"/>
          <p:cNvSpPr/>
          <p:nvPr/>
        </p:nvSpPr>
        <p:spPr>
          <a:xfrm>
            <a:off x="793790" y="313610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This project follows a structured data analysis workflow with clear documentation at each stage. All code is organized in Jupyter notebooks with markdown explanations. The GitHub repository includes data files, preprocessing scripts, EDA notebooks, modeling code, and this final report.</a:t>
            </a:r>
            <a:endParaRPr lang="en-US" sz="1550" dirty="0"/>
          </a:p>
        </p:txBody>
      </p:sp>
      <p:sp>
        <p:nvSpPr>
          <p:cNvPr id="5" name="Text 3"/>
          <p:cNvSpPr/>
          <p:nvPr/>
        </p:nvSpPr>
        <p:spPr>
          <a:xfrm>
            <a:off x="793790" y="399442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Documentation Structure:</a:t>
            </a:r>
            <a:endParaRPr lang="en-US" sz="1550" dirty="0"/>
          </a:p>
        </p:txBody>
      </p:sp>
      <p:sp>
        <p:nvSpPr>
          <p:cNvPr id="6" name="Text 4"/>
          <p:cNvSpPr/>
          <p:nvPr/>
        </p:nvSpPr>
        <p:spPr>
          <a:xfrm>
            <a:off x="793790" y="4535210"/>
            <a:ext cx="13042821" cy="1865352"/>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README.md: Project overview, setup instructions, dataset description</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/data: Raw and processed CSV files</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/presentation: presentation </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/finalreport: Final presentation and technical documentation</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/notebook: source codes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60095" y="736163"/>
            <a:ext cx="10273903" cy="593765"/>
          </a:xfrm>
          <a:prstGeom prst="rect">
            <a:avLst/>
          </a:prstGeom>
          <a:noFill/>
          <a:ln/>
        </p:spPr>
        <p:txBody>
          <a:bodyPr wrap="none" lIns="0" tIns="0" rIns="0" bIns="0" rtlCol="0" anchor="t"/>
          <a:lstStyle/>
          <a:p>
            <a:pPr algn="l" indent="0" marL="0">
              <a:lnSpc>
                <a:spcPts val="4650"/>
              </a:lnSpc>
              <a:buNone/>
            </a:pPr>
            <a:r>
              <a:rPr lang="en-US" sz="3700" dirty="0">
                <a:solidFill>
                  <a:srgbClr val="3F6FF3"/>
                </a:solidFill>
                <a:latin typeface="Outfit Medium" pitchFamily="34" charset="0"/>
                <a:ea typeface="Outfit Medium" pitchFamily="34" charset="-122"/>
                <a:cs typeface="Outfit Medium" pitchFamily="34" charset="-120"/>
              </a:rPr>
              <a:t>Modeling Approach - Feature &amp; Target Definition</a:t>
            </a:r>
            <a:endParaRPr lang="en-US" sz="3700" dirty="0"/>
          </a:p>
        </p:txBody>
      </p:sp>
      <p:sp>
        <p:nvSpPr>
          <p:cNvPr id="3" name="Text 1"/>
          <p:cNvSpPr/>
          <p:nvPr/>
        </p:nvSpPr>
        <p:spPr>
          <a:xfrm>
            <a:off x="760095" y="1693783"/>
            <a:ext cx="13110210" cy="297537"/>
          </a:xfrm>
          <a:prstGeom prst="rect">
            <a:avLst/>
          </a:prstGeom>
          <a:noFill/>
          <a:ln/>
        </p:spPr>
        <p:txBody>
          <a:bodyPr wrap="none" lIns="0" tIns="0" rIns="0" bIns="0" rtlCol="0" anchor="t"/>
          <a:lstStyle/>
          <a:p>
            <a:pPr algn="l" indent="0" marL="0">
              <a:lnSpc>
                <a:spcPts val="2300"/>
              </a:lnSpc>
              <a:buNone/>
            </a:pPr>
            <a:r>
              <a:rPr lang="en-US" sz="1450" dirty="0">
                <a:solidFill>
                  <a:srgbClr val="666666"/>
                </a:solidFill>
                <a:latin typeface="IBM Plex Sans" pitchFamily="34" charset="0"/>
                <a:ea typeface="IBM Plex Sans" pitchFamily="34" charset="-122"/>
                <a:cs typeface="IBM Plex Sans" pitchFamily="34" charset="-120"/>
              </a:rPr>
              <a:t>Feature Engineering Process: We transformed the raw dataset into model-ready features through several steps:</a:t>
            </a:r>
            <a:endParaRPr lang="en-US" sz="14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0095" y="2219682"/>
            <a:ext cx="190024" cy="190024"/>
          </a:xfrm>
          <a:prstGeom prst="rect">
            <a:avLst/>
          </a:prstGeom>
        </p:spPr>
      </p:pic>
      <p:sp>
        <p:nvSpPr>
          <p:cNvPr id="5" name="Shape 2"/>
          <p:cNvSpPr/>
          <p:nvPr/>
        </p:nvSpPr>
        <p:spPr>
          <a:xfrm>
            <a:off x="760095" y="2496145"/>
            <a:ext cx="6464141" cy="22860"/>
          </a:xfrm>
          <a:prstGeom prst="rect">
            <a:avLst/>
          </a:prstGeom>
          <a:solidFill>
            <a:srgbClr val="A2B9F9"/>
          </a:solidFill>
          <a:ln/>
        </p:spPr>
      </p:sp>
      <p:sp>
        <p:nvSpPr>
          <p:cNvPr id="6" name="Text 3"/>
          <p:cNvSpPr/>
          <p:nvPr/>
        </p:nvSpPr>
        <p:spPr>
          <a:xfrm>
            <a:off x="760095" y="2636877"/>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Categorical Encoding</a:t>
            </a:r>
            <a:endParaRPr lang="en-US" sz="1850" dirty="0"/>
          </a:p>
        </p:txBody>
      </p:sp>
      <p:sp>
        <p:nvSpPr>
          <p:cNvPr id="7" name="Text 4"/>
          <p:cNvSpPr/>
          <p:nvPr/>
        </p:nvSpPr>
        <p:spPr>
          <a:xfrm>
            <a:off x="760095" y="3042761"/>
            <a:ext cx="6464141" cy="119030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One-hot encoding for hook_style (5 categories), content_format (3 types), niche_category (4 categories)</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Binary encoding for trending_sound_used</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Ordinal encoding for day_of_week</a:t>
            </a:r>
            <a:endParaRPr lang="en-US" sz="14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164" y="2219682"/>
            <a:ext cx="190024" cy="190024"/>
          </a:xfrm>
          <a:prstGeom prst="rect">
            <a:avLst/>
          </a:prstGeom>
        </p:spPr>
      </p:pic>
      <p:sp>
        <p:nvSpPr>
          <p:cNvPr id="9" name="Shape 5"/>
          <p:cNvSpPr/>
          <p:nvPr/>
        </p:nvSpPr>
        <p:spPr>
          <a:xfrm>
            <a:off x="7406164" y="2496145"/>
            <a:ext cx="6464141" cy="22860"/>
          </a:xfrm>
          <a:prstGeom prst="rect">
            <a:avLst/>
          </a:prstGeom>
          <a:solidFill>
            <a:srgbClr val="A2B9F9"/>
          </a:solidFill>
          <a:ln/>
        </p:spPr>
      </p:sp>
      <p:sp>
        <p:nvSpPr>
          <p:cNvPr id="10" name="Text 6"/>
          <p:cNvSpPr/>
          <p:nvPr/>
        </p:nvSpPr>
        <p:spPr>
          <a:xfrm>
            <a:off x="7406164" y="2636877"/>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Numerical Features</a:t>
            </a:r>
            <a:endParaRPr lang="en-US" sz="1850" dirty="0"/>
          </a:p>
        </p:txBody>
      </p:sp>
      <p:sp>
        <p:nvSpPr>
          <p:cNvPr id="11" name="Text 7"/>
          <p:cNvSpPr/>
          <p:nvPr/>
        </p:nvSpPr>
        <p:spPr>
          <a:xfrm>
            <a:off x="7406164" y="3042761"/>
            <a:ext cx="6464141" cy="892731"/>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Standardized video_duration_seconds, post_time_hour_24h</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Log transformation for highly skewed metrics (views, likes, comments)</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Created engagement_rate = (likes + comments + shares) / views × 100</a:t>
            </a:r>
            <a:endParaRPr lang="en-US" sz="1450" dirty="0"/>
          </a:p>
        </p:txBody>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095" y="4454169"/>
            <a:ext cx="190024" cy="190024"/>
          </a:xfrm>
          <a:prstGeom prst="rect">
            <a:avLst/>
          </a:prstGeom>
        </p:spPr>
      </p:pic>
      <p:sp>
        <p:nvSpPr>
          <p:cNvPr id="13" name="Shape 8"/>
          <p:cNvSpPr/>
          <p:nvPr/>
        </p:nvSpPr>
        <p:spPr>
          <a:xfrm>
            <a:off x="760095" y="4730632"/>
            <a:ext cx="6464141" cy="22860"/>
          </a:xfrm>
          <a:prstGeom prst="rect">
            <a:avLst/>
          </a:prstGeom>
          <a:solidFill>
            <a:srgbClr val="A2B9F9"/>
          </a:solidFill>
          <a:ln/>
        </p:spPr>
      </p:sp>
      <p:sp>
        <p:nvSpPr>
          <p:cNvPr id="14" name="Text 9"/>
          <p:cNvSpPr/>
          <p:nvPr/>
        </p:nvSpPr>
        <p:spPr>
          <a:xfrm>
            <a:off x="760095" y="4871364"/>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Temporal Features</a:t>
            </a:r>
            <a:endParaRPr lang="en-US" sz="1850" dirty="0"/>
          </a:p>
        </p:txBody>
      </p:sp>
      <p:sp>
        <p:nvSpPr>
          <p:cNvPr id="15" name="Text 10"/>
          <p:cNvSpPr/>
          <p:nvPr/>
        </p:nvSpPr>
        <p:spPr>
          <a:xfrm>
            <a:off x="760095" y="5277248"/>
            <a:ext cx="6464141" cy="59515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Extracted hour_of_day, is_weekend from posting timestamps</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Created time_bins (morning, afternoon, evening, night)</a:t>
            </a:r>
            <a:endParaRPr lang="en-US" sz="1450" dirty="0"/>
          </a:p>
        </p:txBody>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6164" y="4454169"/>
            <a:ext cx="190024" cy="190024"/>
          </a:xfrm>
          <a:prstGeom prst="rect">
            <a:avLst/>
          </a:prstGeom>
        </p:spPr>
      </p:pic>
      <p:sp>
        <p:nvSpPr>
          <p:cNvPr id="17" name="Shape 11"/>
          <p:cNvSpPr/>
          <p:nvPr/>
        </p:nvSpPr>
        <p:spPr>
          <a:xfrm>
            <a:off x="7406164" y="4730632"/>
            <a:ext cx="6464141" cy="22860"/>
          </a:xfrm>
          <a:prstGeom prst="rect">
            <a:avLst/>
          </a:prstGeom>
          <a:solidFill>
            <a:srgbClr val="A2B9F9"/>
          </a:solidFill>
          <a:ln/>
        </p:spPr>
      </p:sp>
      <p:sp>
        <p:nvSpPr>
          <p:cNvPr id="18" name="Text 12"/>
          <p:cNvSpPr/>
          <p:nvPr/>
        </p:nvSpPr>
        <p:spPr>
          <a:xfrm>
            <a:off x="7406164" y="4871364"/>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Target Variable</a:t>
            </a:r>
            <a:endParaRPr lang="en-US" sz="1850" dirty="0"/>
          </a:p>
        </p:txBody>
      </p:sp>
      <p:sp>
        <p:nvSpPr>
          <p:cNvPr id="19" name="Text 13"/>
          <p:cNvSpPr/>
          <p:nvPr/>
        </p:nvSpPr>
        <p:spPr>
          <a:xfrm>
            <a:off x="7406164" y="5277248"/>
            <a:ext cx="6464141" cy="119030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performance_label: 3-class classification (High/Medium/Low)</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Based on engagement_rate thresholds: High ≥6.0%, Medium 4.5-5.9%, Low &lt;4.5%</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Original distribution: 35% High, 52% Medium, 13% Low</a:t>
            </a:r>
            <a:endParaRPr lang="en-US" sz="1450" dirty="0"/>
          </a:p>
        </p:txBody>
      </p:sp>
      <p:sp>
        <p:nvSpPr>
          <p:cNvPr id="20" name="Text 14"/>
          <p:cNvSpPr/>
          <p:nvPr/>
        </p:nvSpPr>
        <p:spPr>
          <a:xfrm>
            <a:off x="760095" y="6751242"/>
            <a:ext cx="13110210" cy="297537"/>
          </a:xfrm>
          <a:prstGeom prst="rect">
            <a:avLst/>
          </a:prstGeom>
          <a:noFill/>
          <a:ln/>
        </p:spPr>
        <p:txBody>
          <a:bodyPr wrap="none" lIns="0" tIns="0" rIns="0" bIns="0" rtlCol="0" anchor="t"/>
          <a:lstStyle/>
          <a:p>
            <a:pPr algn="l" indent="0" marL="0">
              <a:lnSpc>
                <a:spcPts val="2300"/>
              </a:lnSpc>
              <a:buNone/>
            </a:pPr>
            <a:r>
              <a:rPr lang="en-US" sz="1450" dirty="0">
                <a:solidFill>
                  <a:srgbClr val="666666"/>
                </a:solidFill>
                <a:latin typeface="IBM Plex Sans" pitchFamily="34" charset="0"/>
                <a:ea typeface="IBM Plex Sans" pitchFamily="34" charset="-122"/>
                <a:cs typeface="IBM Plex Sans" pitchFamily="34" charset="-120"/>
              </a:rPr>
              <a:t>Final feature set: 18 engineered features ready for model training</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05088" y="709732"/>
            <a:ext cx="5428893" cy="550783"/>
          </a:xfrm>
          <a:prstGeom prst="rect">
            <a:avLst/>
          </a:prstGeom>
          <a:noFill/>
          <a:ln/>
        </p:spPr>
        <p:txBody>
          <a:bodyPr wrap="none" lIns="0" tIns="0" rIns="0" bIns="0" rtlCol="0" anchor="t"/>
          <a:lstStyle/>
          <a:p>
            <a:pPr algn="l" indent="0" marL="0">
              <a:lnSpc>
                <a:spcPts val="4300"/>
              </a:lnSpc>
              <a:buNone/>
            </a:pPr>
            <a:r>
              <a:rPr lang="en-US" sz="3450" dirty="0">
                <a:solidFill>
                  <a:srgbClr val="3F6FF3"/>
                </a:solidFill>
                <a:latin typeface="Outfit Medium" pitchFamily="34" charset="0"/>
                <a:ea typeface="Outfit Medium" pitchFamily="34" charset="-122"/>
                <a:cs typeface="Outfit Medium" pitchFamily="34" charset="-120"/>
              </a:rPr>
              <a:t>Model Training &amp; Evaluation</a:t>
            </a:r>
            <a:endParaRPr lang="en-US" sz="3450" dirty="0"/>
          </a:p>
        </p:txBody>
      </p:sp>
      <p:sp>
        <p:nvSpPr>
          <p:cNvPr id="3" name="Text 1"/>
          <p:cNvSpPr/>
          <p:nvPr/>
        </p:nvSpPr>
        <p:spPr>
          <a:xfrm>
            <a:off x="705088" y="1651754"/>
            <a:ext cx="2755821" cy="275392"/>
          </a:xfrm>
          <a:prstGeom prst="rect">
            <a:avLst/>
          </a:prstGeom>
          <a:noFill/>
          <a:ln/>
        </p:spPr>
        <p:txBody>
          <a:bodyPr wrap="none" lIns="0" tIns="0" rIns="0" bIns="0" rtlCol="0" anchor="t"/>
          <a:lstStyle/>
          <a:p>
            <a:pPr algn="l" indent="0" marL="0">
              <a:lnSpc>
                <a:spcPts val="2150"/>
              </a:lnSpc>
              <a:buNone/>
            </a:pPr>
            <a:r>
              <a:rPr lang="en-US" sz="1700" dirty="0">
                <a:solidFill>
                  <a:srgbClr val="3F6FF3"/>
                </a:solidFill>
                <a:latin typeface="Outfit Medium" pitchFamily="34" charset="0"/>
                <a:ea typeface="Outfit Medium" pitchFamily="34" charset="-122"/>
                <a:cs typeface="Outfit Medium" pitchFamily="34" charset="-120"/>
              </a:rPr>
              <a:t>Classification Models Tested</a:t>
            </a:r>
            <a:endParaRPr lang="en-US" sz="1700" dirty="0"/>
          </a:p>
        </p:txBody>
      </p:sp>
      <p:sp>
        <p:nvSpPr>
          <p:cNvPr id="4" name="Text 2"/>
          <p:cNvSpPr/>
          <p:nvPr/>
        </p:nvSpPr>
        <p:spPr>
          <a:xfrm>
            <a:off x="705088" y="2083594"/>
            <a:ext cx="7760018" cy="266343"/>
          </a:xfrm>
          <a:prstGeom prst="rect">
            <a:avLst/>
          </a:prstGeom>
          <a:noFill/>
          <a:ln/>
        </p:spPr>
        <p:txBody>
          <a:bodyPr wrap="none" lIns="0" tIns="0" rIns="0" bIns="0" rtlCol="0" anchor="t"/>
          <a:lstStyle/>
          <a:p>
            <a:pPr algn="l"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We evaluated multiple algorithms for multi-class classification:</a:t>
            </a:r>
            <a:endParaRPr lang="en-US" sz="1350" dirty="0"/>
          </a:p>
        </p:txBody>
      </p:sp>
      <p:sp>
        <p:nvSpPr>
          <p:cNvPr id="5" name="Text 3"/>
          <p:cNvSpPr/>
          <p:nvPr/>
        </p:nvSpPr>
        <p:spPr>
          <a:xfrm>
            <a:off x="705088" y="2490788"/>
            <a:ext cx="7760018" cy="266343"/>
          </a:xfrm>
          <a:prstGeom prst="rect">
            <a:avLst/>
          </a:prstGeom>
          <a:noFill/>
          <a:ln/>
        </p:spPr>
        <p:txBody>
          <a:bodyPr wrap="none" lIns="0" tIns="0" rIns="0" bIns="0" rtlCol="0" anchor="t"/>
          <a:lstStyle/>
          <a:p>
            <a:pPr algn="l" marL="342900" indent="-342900">
              <a:lnSpc>
                <a:spcPts val="2050"/>
              </a:lnSpc>
              <a:buSzPct val="100000"/>
              <a:buFont typeface="+mj-lt"/>
              <a:buAutoNum type="arabicPeriod" startAt="1"/>
            </a:pPr>
            <a:r>
              <a:rPr lang="en-US" sz="1350" dirty="0">
                <a:solidFill>
                  <a:srgbClr val="666666"/>
                </a:solidFill>
                <a:latin typeface="IBM Plex Sans" pitchFamily="34" charset="0"/>
                <a:ea typeface="IBM Plex Sans" pitchFamily="34" charset="-122"/>
                <a:cs typeface="IBM Plex Sans" pitchFamily="34" charset="-120"/>
              </a:rPr>
              <a:t>Random Forest Classifier</a:t>
            </a:r>
            <a:endParaRPr lang="en-US" sz="1350" dirty="0"/>
          </a:p>
        </p:txBody>
      </p:sp>
      <p:sp>
        <p:nvSpPr>
          <p:cNvPr id="6" name="Text 4"/>
          <p:cNvSpPr/>
          <p:nvPr/>
        </p:nvSpPr>
        <p:spPr>
          <a:xfrm>
            <a:off x="705088" y="2811899"/>
            <a:ext cx="7760018" cy="798811"/>
          </a:xfrm>
          <a:prstGeom prst="rect">
            <a:avLst/>
          </a:prstGeom>
          <a:noFill/>
          <a:ln/>
        </p:spPr>
        <p:txBody>
          <a:bodyPr wrap="square" lIns="0" tIns="0" rIns="0" bIns="0" rtlCol="0" anchor="t"/>
          <a:lstStyle/>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Ensemble method with 100 decision trees</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Handles non-linear relationships well</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Provides feature importance rankings</a:t>
            </a:r>
            <a:endParaRPr lang="en-US" sz="1350" dirty="0"/>
          </a:p>
        </p:txBody>
      </p:sp>
      <p:sp>
        <p:nvSpPr>
          <p:cNvPr id="7" name="Text 5"/>
          <p:cNvSpPr/>
          <p:nvPr/>
        </p:nvSpPr>
        <p:spPr>
          <a:xfrm>
            <a:off x="705088" y="3665479"/>
            <a:ext cx="7760018" cy="266343"/>
          </a:xfrm>
          <a:prstGeom prst="rect">
            <a:avLst/>
          </a:prstGeom>
          <a:noFill/>
          <a:ln/>
        </p:spPr>
        <p:txBody>
          <a:bodyPr wrap="none" lIns="0" tIns="0" rIns="0" bIns="0" rtlCol="0" anchor="t"/>
          <a:lstStyle/>
          <a:p>
            <a:pPr algn="l" marL="342900" indent="-342900">
              <a:lnSpc>
                <a:spcPts val="2050"/>
              </a:lnSpc>
              <a:buSzPct val="100000"/>
              <a:buFont typeface="+mj-lt"/>
              <a:buAutoNum type="arabicPeriod" startAt="2"/>
            </a:pPr>
            <a:r>
              <a:rPr lang="en-US" sz="1350" dirty="0">
                <a:solidFill>
                  <a:srgbClr val="666666"/>
                </a:solidFill>
                <a:latin typeface="IBM Plex Sans" pitchFamily="34" charset="0"/>
                <a:ea typeface="IBM Plex Sans" pitchFamily="34" charset="-122"/>
                <a:cs typeface="IBM Plex Sans" pitchFamily="34" charset="-120"/>
              </a:rPr>
              <a:t>Gradient Boosting (XGBoost)</a:t>
            </a:r>
            <a:endParaRPr lang="en-US" sz="1350" dirty="0"/>
          </a:p>
        </p:txBody>
      </p:sp>
      <p:sp>
        <p:nvSpPr>
          <p:cNvPr id="8" name="Text 6"/>
          <p:cNvSpPr/>
          <p:nvPr/>
        </p:nvSpPr>
        <p:spPr>
          <a:xfrm>
            <a:off x="705088" y="3986590"/>
            <a:ext cx="7760018" cy="798811"/>
          </a:xfrm>
          <a:prstGeom prst="rect">
            <a:avLst/>
          </a:prstGeom>
          <a:noFill/>
          <a:ln/>
        </p:spPr>
        <p:txBody>
          <a:bodyPr wrap="square" lIns="0" tIns="0" rIns="0" bIns="0" rtlCol="0" anchor="t"/>
          <a:lstStyle/>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Sequential ensemble learning</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Strong performance on imbalanced data</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Hyperparameter tuning via GridSearchCV</a:t>
            </a:r>
            <a:endParaRPr lang="en-US" sz="1350" dirty="0"/>
          </a:p>
        </p:txBody>
      </p:sp>
      <p:sp>
        <p:nvSpPr>
          <p:cNvPr id="9" name="Text 7"/>
          <p:cNvSpPr/>
          <p:nvPr/>
        </p:nvSpPr>
        <p:spPr>
          <a:xfrm>
            <a:off x="705088" y="4840170"/>
            <a:ext cx="7760018" cy="266343"/>
          </a:xfrm>
          <a:prstGeom prst="rect">
            <a:avLst/>
          </a:prstGeom>
          <a:noFill/>
          <a:ln/>
        </p:spPr>
        <p:txBody>
          <a:bodyPr wrap="none" lIns="0" tIns="0" rIns="0" bIns="0" rtlCol="0" anchor="t"/>
          <a:lstStyle/>
          <a:p>
            <a:pPr algn="l" marL="342900" indent="-342900">
              <a:lnSpc>
                <a:spcPts val="2050"/>
              </a:lnSpc>
              <a:buSzPct val="100000"/>
              <a:buFont typeface="+mj-lt"/>
              <a:buAutoNum type="arabicPeriod" startAt="3"/>
            </a:pPr>
            <a:r>
              <a:rPr lang="en-US" sz="1350" dirty="0">
                <a:solidFill>
                  <a:srgbClr val="666666"/>
                </a:solidFill>
                <a:latin typeface="IBM Plex Sans" pitchFamily="34" charset="0"/>
                <a:ea typeface="IBM Plex Sans" pitchFamily="34" charset="-122"/>
                <a:cs typeface="IBM Plex Sans" pitchFamily="34" charset="-120"/>
              </a:rPr>
              <a:t>Logistic Regression (Baseline)</a:t>
            </a:r>
            <a:endParaRPr lang="en-US" sz="1350" dirty="0"/>
          </a:p>
        </p:txBody>
      </p:sp>
      <p:sp>
        <p:nvSpPr>
          <p:cNvPr id="10" name="Text 8"/>
          <p:cNvSpPr/>
          <p:nvPr/>
        </p:nvSpPr>
        <p:spPr>
          <a:xfrm>
            <a:off x="705088" y="5161281"/>
            <a:ext cx="7760018" cy="532540"/>
          </a:xfrm>
          <a:prstGeom prst="rect">
            <a:avLst/>
          </a:prstGeom>
          <a:noFill/>
          <a:ln/>
        </p:spPr>
        <p:txBody>
          <a:bodyPr wrap="square" lIns="0" tIns="0" rIns="0" bIns="0" rtlCol="0" anchor="t"/>
          <a:lstStyle/>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Simple linear model for comparison</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Fast training, interpretable coefficients</a:t>
            </a:r>
            <a:endParaRPr lang="en-US" sz="1350" dirty="0"/>
          </a:p>
        </p:txBody>
      </p:sp>
      <p:sp>
        <p:nvSpPr>
          <p:cNvPr id="11" name="Text 9"/>
          <p:cNvSpPr/>
          <p:nvPr/>
        </p:nvSpPr>
        <p:spPr>
          <a:xfrm>
            <a:off x="705088" y="5850270"/>
            <a:ext cx="2271236" cy="275392"/>
          </a:xfrm>
          <a:prstGeom prst="rect">
            <a:avLst/>
          </a:prstGeom>
          <a:noFill/>
          <a:ln/>
        </p:spPr>
        <p:txBody>
          <a:bodyPr wrap="none" lIns="0" tIns="0" rIns="0" bIns="0" rtlCol="0" anchor="t"/>
          <a:lstStyle/>
          <a:p>
            <a:pPr algn="l" indent="0" marL="0">
              <a:lnSpc>
                <a:spcPts val="2150"/>
              </a:lnSpc>
              <a:buNone/>
            </a:pPr>
            <a:r>
              <a:rPr lang="en-US" sz="1700" dirty="0">
                <a:solidFill>
                  <a:srgbClr val="3F6FF3"/>
                </a:solidFill>
                <a:latin typeface="Outfit Medium" pitchFamily="34" charset="0"/>
                <a:ea typeface="Outfit Medium" pitchFamily="34" charset="-122"/>
                <a:cs typeface="Outfit Medium" pitchFamily="34" charset="-120"/>
              </a:rPr>
              <a:t>Training Configuration:</a:t>
            </a:r>
            <a:endParaRPr lang="en-US" sz="1700" dirty="0"/>
          </a:p>
        </p:txBody>
      </p:sp>
      <p:sp>
        <p:nvSpPr>
          <p:cNvPr id="12" name="Text 10"/>
          <p:cNvSpPr/>
          <p:nvPr/>
        </p:nvSpPr>
        <p:spPr>
          <a:xfrm>
            <a:off x="705088" y="6282109"/>
            <a:ext cx="7760018" cy="798811"/>
          </a:xfrm>
          <a:prstGeom prst="rect">
            <a:avLst/>
          </a:prstGeom>
          <a:noFill/>
          <a:ln/>
        </p:spPr>
        <p:txBody>
          <a:bodyPr wrap="square" lIns="0" tIns="0" rIns="0" bIns="0" rtlCol="0" anchor="t"/>
          <a:lstStyle/>
          <a:p>
            <a:pPr algn="l" marL="3429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Train/test split: 80/20</a:t>
            </a:r>
            <a:endParaRPr lang="en-US" sz="1350" dirty="0"/>
          </a:p>
          <a:p>
            <a:pPr algn="l" marL="3429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Cross-validation: 5-fold stratified CV</a:t>
            </a:r>
            <a:endParaRPr lang="en-US" sz="1350" dirty="0"/>
          </a:p>
          <a:p>
            <a:pPr algn="l" marL="3429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Evaluation metrics: Accuracy, Precision, Recall, F1-score, ROC-AUC</a:t>
            </a:r>
            <a:endParaRPr lang="en-US" sz="1350" dirty="0"/>
          </a:p>
        </p:txBody>
      </p:sp>
      <p:sp>
        <p:nvSpPr>
          <p:cNvPr id="13" name="Text 11"/>
          <p:cNvSpPr/>
          <p:nvPr/>
        </p:nvSpPr>
        <p:spPr>
          <a:xfrm>
            <a:off x="8902779" y="1759506"/>
            <a:ext cx="5030033" cy="581620"/>
          </a:xfrm>
          <a:prstGeom prst="rect">
            <a:avLst/>
          </a:prstGeom>
          <a:noFill/>
          <a:ln/>
        </p:spPr>
        <p:txBody>
          <a:bodyPr wrap="none" lIns="0" tIns="0" rIns="0" bIns="0" rtlCol="0" anchor="t"/>
          <a:lstStyle/>
          <a:p>
            <a:pPr algn="ctr" indent="0" marL="0">
              <a:lnSpc>
                <a:spcPts val="4550"/>
              </a:lnSpc>
              <a:buNone/>
            </a:pPr>
            <a:r>
              <a:rPr lang="en-US" sz="4550" dirty="0">
                <a:solidFill>
                  <a:srgbClr val="666666"/>
                </a:solidFill>
                <a:latin typeface="Outfit Medium" pitchFamily="34" charset="0"/>
                <a:ea typeface="Outfit Medium" pitchFamily="34" charset="-122"/>
                <a:cs typeface="Outfit Medium" pitchFamily="34" charset="-120"/>
              </a:rPr>
              <a:t>78.3%</a:t>
            </a:r>
            <a:endParaRPr lang="en-US" sz="4550" dirty="0"/>
          </a:p>
        </p:txBody>
      </p:sp>
      <p:sp>
        <p:nvSpPr>
          <p:cNvPr id="14" name="Text 12"/>
          <p:cNvSpPr/>
          <p:nvPr/>
        </p:nvSpPr>
        <p:spPr>
          <a:xfrm>
            <a:off x="10316051" y="2546628"/>
            <a:ext cx="2203371" cy="275392"/>
          </a:xfrm>
          <a:prstGeom prst="rect">
            <a:avLst/>
          </a:prstGeom>
          <a:noFill/>
          <a:ln/>
        </p:spPr>
        <p:txBody>
          <a:bodyPr wrap="none" lIns="0" tIns="0" rIns="0" bIns="0" rtlCol="0" anchor="t"/>
          <a:lstStyle/>
          <a:p>
            <a:pPr algn="ctr" indent="0" marL="0">
              <a:lnSpc>
                <a:spcPts val="2150"/>
              </a:lnSpc>
              <a:buNone/>
            </a:pPr>
            <a:r>
              <a:rPr lang="en-US" sz="1700" dirty="0">
                <a:solidFill>
                  <a:srgbClr val="666666"/>
                </a:solidFill>
                <a:latin typeface="Outfit Medium" pitchFamily="34" charset="0"/>
                <a:ea typeface="Outfit Medium" pitchFamily="34" charset="-122"/>
                <a:cs typeface="Outfit Medium" pitchFamily="34" charset="-120"/>
              </a:rPr>
              <a:t>Random Forest</a:t>
            </a:r>
            <a:endParaRPr lang="en-US" sz="1700" dirty="0"/>
          </a:p>
        </p:txBody>
      </p:sp>
      <p:sp>
        <p:nvSpPr>
          <p:cNvPr id="15" name="Text 13"/>
          <p:cNvSpPr/>
          <p:nvPr/>
        </p:nvSpPr>
        <p:spPr>
          <a:xfrm>
            <a:off x="8902779" y="2978468"/>
            <a:ext cx="5030033" cy="266343"/>
          </a:xfrm>
          <a:prstGeom prst="rect">
            <a:avLst/>
          </a:prstGeom>
          <a:noFill/>
          <a:ln/>
        </p:spPr>
        <p:txBody>
          <a:bodyPr wrap="none" lIns="0" tIns="0" rIns="0" bIns="0" rtlCol="0" anchor="t"/>
          <a:lstStyle/>
          <a:p>
            <a:pPr algn="ctr"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Best overall accuracy</a:t>
            </a:r>
            <a:endParaRPr lang="en-US" sz="1350" dirty="0"/>
          </a:p>
        </p:txBody>
      </p:sp>
      <p:sp>
        <p:nvSpPr>
          <p:cNvPr id="16" name="Text 14"/>
          <p:cNvSpPr/>
          <p:nvPr/>
        </p:nvSpPr>
        <p:spPr>
          <a:xfrm>
            <a:off x="8902779" y="3536177"/>
            <a:ext cx="5030033" cy="581620"/>
          </a:xfrm>
          <a:prstGeom prst="rect">
            <a:avLst/>
          </a:prstGeom>
          <a:noFill/>
          <a:ln/>
        </p:spPr>
        <p:txBody>
          <a:bodyPr wrap="none" lIns="0" tIns="0" rIns="0" bIns="0" rtlCol="0" anchor="t"/>
          <a:lstStyle/>
          <a:p>
            <a:pPr algn="ctr" indent="0" marL="0">
              <a:lnSpc>
                <a:spcPts val="4550"/>
              </a:lnSpc>
              <a:buNone/>
            </a:pPr>
            <a:r>
              <a:rPr lang="en-US" sz="4550" dirty="0">
                <a:solidFill>
                  <a:srgbClr val="666666"/>
                </a:solidFill>
                <a:latin typeface="Outfit Medium" pitchFamily="34" charset="0"/>
                <a:ea typeface="Outfit Medium" pitchFamily="34" charset="-122"/>
                <a:cs typeface="Outfit Medium" pitchFamily="34" charset="-120"/>
              </a:rPr>
              <a:t>0.76</a:t>
            </a:r>
            <a:endParaRPr lang="en-US" sz="4550" dirty="0"/>
          </a:p>
        </p:txBody>
      </p:sp>
      <p:sp>
        <p:nvSpPr>
          <p:cNvPr id="17" name="Text 15"/>
          <p:cNvSpPr/>
          <p:nvPr/>
        </p:nvSpPr>
        <p:spPr>
          <a:xfrm>
            <a:off x="10316051" y="4323299"/>
            <a:ext cx="2203371" cy="275392"/>
          </a:xfrm>
          <a:prstGeom prst="rect">
            <a:avLst/>
          </a:prstGeom>
          <a:noFill/>
          <a:ln/>
        </p:spPr>
        <p:txBody>
          <a:bodyPr wrap="none" lIns="0" tIns="0" rIns="0" bIns="0" rtlCol="0" anchor="t"/>
          <a:lstStyle/>
          <a:p>
            <a:pPr algn="ctr" indent="0" marL="0">
              <a:lnSpc>
                <a:spcPts val="2150"/>
              </a:lnSpc>
              <a:buNone/>
            </a:pPr>
            <a:r>
              <a:rPr lang="en-US" sz="1700" dirty="0">
                <a:solidFill>
                  <a:srgbClr val="666666"/>
                </a:solidFill>
                <a:latin typeface="Outfit Medium" pitchFamily="34" charset="0"/>
                <a:ea typeface="Outfit Medium" pitchFamily="34" charset="-122"/>
                <a:cs typeface="Outfit Medium" pitchFamily="34" charset="-120"/>
              </a:rPr>
              <a:t>XGBoost</a:t>
            </a:r>
            <a:endParaRPr lang="en-US" sz="1700" dirty="0"/>
          </a:p>
        </p:txBody>
      </p:sp>
      <p:sp>
        <p:nvSpPr>
          <p:cNvPr id="18" name="Text 16"/>
          <p:cNvSpPr/>
          <p:nvPr/>
        </p:nvSpPr>
        <p:spPr>
          <a:xfrm>
            <a:off x="8902779" y="4755139"/>
            <a:ext cx="5030033" cy="266343"/>
          </a:xfrm>
          <a:prstGeom prst="rect">
            <a:avLst/>
          </a:prstGeom>
          <a:noFill/>
          <a:ln/>
        </p:spPr>
        <p:txBody>
          <a:bodyPr wrap="none" lIns="0" tIns="0" rIns="0" bIns="0" rtlCol="0" anchor="t"/>
          <a:lstStyle/>
          <a:p>
            <a:pPr algn="ctr"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Best F1-score</a:t>
            </a:r>
            <a:endParaRPr lang="en-US" sz="1350" dirty="0"/>
          </a:p>
        </p:txBody>
      </p:sp>
      <p:sp>
        <p:nvSpPr>
          <p:cNvPr id="19" name="Text 17"/>
          <p:cNvSpPr/>
          <p:nvPr/>
        </p:nvSpPr>
        <p:spPr>
          <a:xfrm>
            <a:off x="8902779" y="5312848"/>
            <a:ext cx="5030033" cy="581620"/>
          </a:xfrm>
          <a:prstGeom prst="rect">
            <a:avLst/>
          </a:prstGeom>
          <a:noFill/>
          <a:ln/>
        </p:spPr>
        <p:txBody>
          <a:bodyPr wrap="none" lIns="0" tIns="0" rIns="0" bIns="0" rtlCol="0" anchor="t"/>
          <a:lstStyle/>
          <a:p>
            <a:pPr algn="ctr" indent="0" marL="0">
              <a:lnSpc>
                <a:spcPts val="4550"/>
              </a:lnSpc>
              <a:buNone/>
            </a:pPr>
            <a:r>
              <a:rPr lang="en-US" sz="4550" dirty="0">
                <a:solidFill>
                  <a:srgbClr val="666666"/>
                </a:solidFill>
                <a:latin typeface="Outfit Medium" pitchFamily="34" charset="0"/>
                <a:ea typeface="Outfit Medium" pitchFamily="34" charset="-122"/>
                <a:cs typeface="Outfit Medium" pitchFamily="34" charset="-120"/>
              </a:rPr>
              <a:t>5</a:t>
            </a:r>
            <a:endParaRPr lang="en-US" sz="4550" dirty="0"/>
          </a:p>
        </p:txBody>
      </p:sp>
      <p:sp>
        <p:nvSpPr>
          <p:cNvPr id="20" name="Text 18"/>
          <p:cNvSpPr/>
          <p:nvPr/>
        </p:nvSpPr>
        <p:spPr>
          <a:xfrm>
            <a:off x="10316051" y="6045056"/>
            <a:ext cx="2203371" cy="275392"/>
          </a:xfrm>
          <a:prstGeom prst="rect">
            <a:avLst/>
          </a:prstGeom>
          <a:noFill/>
          <a:ln/>
        </p:spPr>
        <p:txBody>
          <a:bodyPr wrap="none" lIns="0" tIns="0" rIns="0" bIns="0" rtlCol="0" anchor="t"/>
          <a:lstStyle/>
          <a:p>
            <a:pPr algn="ctr" indent="0" marL="0">
              <a:lnSpc>
                <a:spcPts val="2150"/>
              </a:lnSpc>
              <a:buNone/>
            </a:pPr>
            <a:r>
              <a:rPr lang="en-US" sz="1700" dirty="0">
                <a:solidFill>
                  <a:srgbClr val="666666"/>
                </a:solidFill>
                <a:latin typeface="Outfit Medium" pitchFamily="34" charset="0"/>
                <a:ea typeface="Outfit Medium" pitchFamily="34" charset="-122"/>
                <a:cs typeface="Outfit Medium" pitchFamily="34" charset="-120"/>
              </a:rPr>
              <a:t>5-fold CV</a:t>
            </a:r>
            <a:endParaRPr lang="en-US" sz="1700" dirty="0"/>
          </a:p>
        </p:txBody>
      </p:sp>
      <p:sp>
        <p:nvSpPr>
          <p:cNvPr id="21" name="Text 19"/>
          <p:cNvSpPr/>
          <p:nvPr/>
        </p:nvSpPr>
        <p:spPr>
          <a:xfrm>
            <a:off x="8902779" y="6476896"/>
            <a:ext cx="5030033" cy="266343"/>
          </a:xfrm>
          <a:prstGeom prst="rect">
            <a:avLst/>
          </a:prstGeom>
          <a:noFill/>
          <a:ln/>
        </p:spPr>
        <p:txBody>
          <a:bodyPr wrap="none" lIns="0" tIns="0" rIns="0" bIns="0" rtlCol="0" anchor="t"/>
          <a:lstStyle/>
          <a:p>
            <a:pPr algn="ctr"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Robust validation approach</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34603"/>
            <a:ext cx="6635829"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Model Results &amp; Interpretation</a:t>
            </a:r>
            <a:endParaRPr lang="en-US" sz="3900" dirty="0"/>
          </a:p>
        </p:txBody>
      </p:sp>
      <p:sp>
        <p:nvSpPr>
          <p:cNvPr id="3" name="Text 1"/>
          <p:cNvSpPr/>
          <p:nvPr/>
        </p:nvSpPr>
        <p:spPr>
          <a:xfrm>
            <a:off x="793790" y="175069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Performance Metrics</a:t>
            </a:r>
            <a:endParaRPr lang="en-US" sz="1950" dirty="0"/>
          </a:p>
        </p:txBody>
      </p:sp>
      <p:sp>
        <p:nvSpPr>
          <p:cNvPr id="4" name="Text 2"/>
          <p:cNvSpPr/>
          <p:nvPr/>
        </p:nvSpPr>
        <p:spPr>
          <a:xfrm>
            <a:off x="793790" y="2259211"/>
            <a:ext cx="4926568" cy="317540"/>
          </a:xfrm>
          <a:prstGeom prst="rect">
            <a:avLst/>
          </a:prstGeom>
          <a:noFill/>
          <a:ln/>
        </p:spPr>
        <p:txBody>
          <a:bodyPr wrap="none" lIns="0" tIns="0" rIns="0" bIns="0" rtlCol="0" anchor="t"/>
          <a:lstStyle/>
          <a:p>
            <a:pPr algn="l" indent="0" marL="0">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Random Forest (Best Model):</a:t>
            </a:r>
            <a:endParaRPr lang="en-US" sz="1550" dirty="0"/>
          </a:p>
        </p:txBody>
      </p:sp>
      <p:sp>
        <p:nvSpPr>
          <p:cNvPr id="5" name="Text 3"/>
          <p:cNvSpPr/>
          <p:nvPr/>
        </p:nvSpPr>
        <p:spPr>
          <a:xfrm>
            <a:off x="793790" y="2755344"/>
            <a:ext cx="4926568" cy="127023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Overall Accuracy: 78.3%</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Macro F1-Score: 0.76</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Weighted Precision: 0.79</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Weighted Recall: 0.78</a:t>
            </a:r>
            <a:endParaRPr lang="en-US" sz="1550" dirty="0"/>
          </a:p>
        </p:txBody>
      </p:sp>
      <p:sp>
        <p:nvSpPr>
          <p:cNvPr id="6" name="Text 4"/>
          <p:cNvSpPr/>
          <p:nvPr/>
        </p:nvSpPr>
        <p:spPr>
          <a:xfrm>
            <a:off x="793790" y="4204174"/>
            <a:ext cx="4926568" cy="317540"/>
          </a:xfrm>
          <a:prstGeom prst="rect">
            <a:avLst/>
          </a:prstGeom>
          <a:noFill/>
          <a:ln/>
        </p:spPr>
        <p:txBody>
          <a:bodyPr wrap="none" lIns="0" tIns="0" rIns="0" bIns="0" rtlCol="0" anchor="t"/>
          <a:lstStyle/>
          <a:p>
            <a:pPr algn="l" indent="0" marL="0">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Class-wise Performance:</a:t>
            </a:r>
            <a:endParaRPr lang="en-US" sz="1550" dirty="0"/>
          </a:p>
        </p:txBody>
      </p:sp>
      <p:sp>
        <p:nvSpPr>
          <p:cNvPr id="7" name="Text 5"/>
          <p:cNvSpPr/>
          <p:nvPr/>
        </p:nvSpPr>
        <p:spPr>
          <a:xfrm>
            <a:off x="793790" y="4700307"/>
            <a:ext cx="4926568" cy="952677"/>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High class: Precision 0.82, Recall 0.81</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Medium class: Precision 0.80, Recall 0.83</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Low class: Precision 0.68, Recall 0.65</a:t>
            </a:r>
            <a:endParaRPr lang="en-US" sz="1550" dirty="0"/>
          </a:p>
        </p:txBody>
      </p:sp>
      <p:sp>
        <p:nvSpPr>
          <p:cNvPr id="8" name="Text 6"/>
          <p:cNvSpPr/>
          <p:nvPr/>
        </p:nvSpPr>
        <p:spPr>
          <a:xfrm>
            <a:off x="793790" y="5831578"/>
            <a:ext cx="4926568" cy="95261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The model performs well on High and Medium classes but struggles slightly with the Low class due to limited training examples.</a:t>
            </a:r>
            <a:endParaRPr lang="en-US" sz="1550" dirty="0"/>
          </a:p>
        </p:txBody>
      </p:sp>
      <p:sp>
        <p:nvSpPr>
          <p:cNvPr id="9" name="Text 7"/>
          <p:cNvSpPr/>
          <p:nvPr/>
        </p:nvSpPr>
        <p:spPr>
          <a:xfrm>
            <a:off x="6212086" y="1750695"/>
            <a:ext cx="3150037"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Feature Importance Analysis</a:t>
            </a:r>
            <a:endParaRPr lang="en-US" sz="1950" dirty="0"/>
          </a:p>
        </p:txBody>
      </p:sp>
      <p:pic>
        <p:nvPicPr>
          <p:cNvPr id="10" name="Image 0" descr="preencoded.png">    </p:cNvPr>
          <p:cNvPicPr>
            <a:picLocks noChangeAspect="1"/>
          </p:cNvPicPr>
          <p:nvPr/>
        </p:nvPicPr>
        <p:blipFill>
          <a:blip r:embed="rId1"/>
          <a:stretch>
            <a:fillRect/>
          </a:stretch>
        </p:blipFill>
        <p:spPr>
          <a:xfrm>
            <a:off x="6212086" y="2284095"/>
            <a:ext cx="7632025" cy="4273868"/>
          </a:xfrm>
          <a:prstGeom prst="rect">
            <a:avLst/>
          </a:prstGeom>
        </p:spPr>
      </p:pic>
      <p:sp>
        <p:nvSpPr>
          <p:cNvPr id="11" name="Text 8"/>
          <p:cNvSpPr/>
          <p:nvPr/>
        </p:nvSpPr>
        <p:spPr>
          <a:xfrm>
            <a:off x="6212086" y="6434272"/>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and video duration are the strongest predictors. Tutorial hooks and visa-related content significantly boost performance likelihood.</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232309" y="689610"/>
            <a:ext cx="2959179" cy="323493"/>
          </a:xfrm>
          <a:prstGeom prst="rect">
            <a:avLst/>
          </a:prstGeom>
          <a:noFill/>
          <a:ln/>
        </p:spPr>
        <p:txBody>
          <a:bodyPr wrap="none" lIns="0" tIns="0" rIns="0" bIns="0" rtlCol="0" anchor="t"/>
          <a:lstStyle/>
          <a:p>
            <a:pPr algn="l" indent="0" marL="0">
              <a:lnSpc>
                <a:spcPts val="2500"/>
              </a:lnSpc>
              <a:buNone/>
            </a:pPr>
            <a:r>
              <a:rPr lang="en-US" sz="2000" dirty="0">
                <a:solidFill>
                  <a:srgbClr val="3F6FF3"/>
                </a:solidFill>
                <a:latin typeface="Outfit Medium" pitchFamily="34" charset="0"/>
                <a:ea typeface="Outfit Medium" pitchFamily="34" charset="-122"/>
                <a:cs typeface="Outfit Medium" pitchFamily="34" charset="-120"/>
              </a:rPr>
              <a:t>Handling Class Imbalance</a:t>
            </a:r>
            <a:endParaRPr lang="en-US" sz="2000" dirty="0"/>
          </a:p>
        </p:txBody>
      </p:sp>
      <p:sp>
        <p:nvSpPr>
          <p:cNvPr id="3" name="Text 1"/>
          <p:cNvSpPr/>
          <p:nvPr/>
        </p:nvSpPr>
        <p:spPr>
          <a:xfrm>
            <a:off x="3232309" y="1121093"/>
            <a:ext cx="8165783" cy="126087"/>
          </a:xfrm>
          <a:prstGeom prst="rect">
            <a:avLst/>
          </a:prstGeom>
          <a:noFill/>
          <a:ln/>
        </p:spPr>
        <p:txBody>
          <a:bodyPr wrap="none" lIns="0" tIns="0" rIns="0" bIns="0" rtlCol="0" anchor="t"/>
          <a:lstStyle/>
          <a:p>
            <a:pPr algn="l" indent="0" marL="0">
              <a:lnSpc>
                <a:spcPts val="950"/>
              </a:lnSpc>
              <a:buNone/>
            </a:pPr>
            <a:r>
              <a:rPr lang="en-US" sz="800" b="1" dirty="0">
                <a:solidFill>
                  <a:srgbClr val="666666"/>
                </a:solidFill>
                <a:latin typeface="IBM Plex Sans" pitchFamily="34" charset="0"/>
                <a:ea typeface="IBM Plex Sans" pitchFamily="34" charset="-122"/>
                <a:cs typeface="IBM Plex Sans" pitchFamily="34" charset="-120"/>
              </a:rPr>
              <a:t>Challenge:</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Original dataset showed class imbalance</a:t>
            </a:r>
            <a:endParaRPr lang="en-US" sz="800" dirty="0"/>
          </a:p>
        </p:txBody>
      </p:sp>
      <p:sp>
        <p:nvSpPr>
          <p:cNvPr id="4" name="Text 2"/>
          <p:cNvSpPr/>
          <p:nvPr/>
        </p:nvSpPr>
        <p:spPr>
          <a:xfrm>
            <a:off x="3232309" y="1307902"/>
            <a:ext cx="8165783" cy="378189"/>
          </a:xfrm>
          <a:prstGeom prst="rect">
            <a:avLst/>
          </a:prstGeom>
          <a:noFill/>
          <a:ln/>
        </p:spPr>
        <p:txBody>
          <a:bodyPr wrap="square" lIns="0" tIns="0" rIns="0" bIns="0" rtlCol="0" anchor="t"/>
          <a:lstStyle/>
          <a:p>
            <a:pPr algn="l" marL="3429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High: 35% (175 samples)</a:t>
            </a:r>
            <a:endParaRPr lang="en-US" sz="800" dirty="0"/>
          </a:p>
          <a:p>
            <a:pPr algn="l" marL="3429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Medium: 52% (260 samples)</a:t>
            </a:r>
            <a:endParaRPr lang="en-US" sz="800" dirty="0"/>
          </a:p>
          <a:p>
            <a:pPr algn="l" marL="3429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Low: 13% (65 samples)</a:t>
            </a:r>
            <a:endParaRPr lang="en-US" sz="800" dirty="0"/>
          </a:p>
        </p:txBody>
      </p:sp>
      <p:sp>
        <p:nvSpPr>
          <p:cNvPr id="5" name="Text 3"/>
          <p:cNvSpPr/>
          <p:nvPr/>
        </p:nvSpPr>
        <p:spPr>
          <a:xfrm>
            <a:off x="3232309" y="1746812"/>
            <a:ext cx="8165783" cy="126087"/>
          </a:xfrm>
          <a:prstGeom prst="rect">
            <a:avLst/>
          </a:prstGeom>
          <a:noFill/>
          <a:ln/>
        </p:spPr>
        <p:txBody>
          <a:bodyPr wrap="none" lIns="0" tIns="0" rIns="0" bIns="0" rtlCol="0" anchor="t"/>
          <a:lstStyle/>
          <a:p>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The Low class was significantly underrepresented, risking model bias toward majority classes.</a:t>
            </a:r>
            <a:endParaRPr lang="en-US" sz="800" dirty="0"/>
          </a:p>
        </p:txBody>
      </p:sp>
      <p:sp>
        <p:nvSpPr>
          <p:cNvPr id="6" name="Text 4"/>
          <p:cNvSpPr/>
          <p:nvPr/>
        </p:nvSpPr>
        <p:spPr>
          <a:xfrm>
            <a:off x="3232309" y="1953862"/>
            <a:ext cx="1342311" cy="161687"/>
          </a:xfrm>
          <a:prstGeom prst="rect">
            <a:avLst/>
          </a:prstGeom>
          <a:noFill/>
          <a:ln/>
        </p:spPr>
        <p:txBody>
          <a:bodyPr wrap="none" lIns="0" tIns="0" rIns="0" bIns="0" rtlCol="0" anchor="t"/>
          <a:lstStyle/>
          <a:p>
            <a:pPr algn="l" indent="0" marL="0">
              <a:lnSpc>
                <a:spcPts val="1250"/>
              </a:lnSpc>
              <a:buNone/>
            </a:pPr>
            <a:r>
              <a:rPr lang="en-US" sz="1000" dirty="0">
                <a:solidFill>
                  <a:srgbClr val="3F6FF3"/>
                </a:solidFill>
                <a:latin typeface="Outfit Medium" pitchFamily="34" charset="0"/>
                <a:ea typeface="Outfit Medium" pitchFamily="34" charset="-122"/>
                <a:cs typeface="Outfit Medium" pitchFamily="34" charset="-120"/>
              </a:rPr>
              <a:t>Solutions Implemented:</a:t>
            </a:r>
            <a:endParaRPr lang="en-US" sz="1000" dirty="0"/>
          </a:p>
        </p:txBody>
      </p:sp>
      <p:sp>
        <p:nvSpPr>
          <p:cNvPr id="7" name="Text 5"/>
          <p:cNvSpPr/>
          <p:nvPr/>
        </p:nvSpPr>
        <p:spPr>
          <a:xfrm>
            <a:off x="3232309" y="2196511"/>
            <a:ext cx="8165783" cy="378189"/>
          </a:xfrm>
          <a:prstGeom prst="rect">
            <a:avLst/>
          </a:prstGeom>
          <a:noFill/>
          <a:ln/>
        </p:spPr>
        <p:txBody>
          <a:bodyPr wrap="square" lIns="0" tIns="0" rIns="0" bIns="0" rtlCol="0" anchor="t"/>
          <a:lstStyle/>
          <a:p>
            <a:pPr algn="l" marL="342900" indent="-342900">
              <a:lnSpc>
                <a:spcPts val="950"/>
              </a:lnSpc>
              <a:buSzPct val="100000"/>
              <a:buFont typeface="+mj-lt"/>
              <a:buAutoNum type="arabicPeriod" startAt="1"/>
            </a:pPr>
            <a:r>
              <a:rPr lang="en-US" sz="800" b="1" dirty="0">
                <a:solidFill>
                  <a:srgbClr val="666666"/>
                </a:solidFill>
                <a:latin typeface="IBM Plex Sans" pitchFamily="34" charset="0"/>
                <a:ea typeface="IBM Plex Sans" pitchFamily="34" charset="-122"/>
                <a:cs typeface="IBM Plex Sans" pitchFamily="34" charset="-120"/>
              </a:rPr>
              <a:t>SMOTE (Synthetic Minority Over-sampling Technique)</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Applied to training set only to generate synthetic Low class samples, balancing class distribution to 33% each. This improved Low class recall from 0.42 to 0.65.</a:t>
            </a:r>
            <a:endParaRPr lang="en-US" sz="800" dirty="0"/>
          </a:p>
          <a:p>
            <a:pPr algn="l" marL="342900" indent="-342900">
              <a:lnSpc>
                <a:spcPts val="950"/>
              </a:lnSpc>
              <a:buSzPct val="100000"/>
              <a:buFont typeface="+mj-lt"/>
              <a:buAutoNum type="arabicPeriod" startAt="2"/>
            </a:pPr>
            <a:r>
              <a:rPr lang="en-US" sz="800" b="1" dirty="0">
                <a:solidFill>
                  <a:srgbClr val="666666"/>
                </a:solidFill>
                <a:latin typeface="IBM Plex Sans" pitchFamily="34" charset="0"/>
                <a:ea typeface="IBM Plex Sans" pitchFamily="34" charset="-122"/>
                <a:cs typeface="IBM Plex Sans" pitchFamily="34" charset="-120"/>
              </a:rPr>
              <a:t>Class Weight Adjustment</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Assigned higher weights to minority classes during model training:</a:t>
            </a:r>
            <a:endParaRPr lang="en-US" sz="800" dirty="0"/>
          </a:p>
        </p:txBody>
      </p:sp>
      <p:sp>
        <p:nvSpPr>
          <p:cNvPr id="8" name="Text 6"/>
          <p:cNvSpPr/>
          <p:nvPr/>
        </p:nvSpPr>
        <p:spPr>
          <a:xfrm>
            <a:off x="3232309" y="2593512"/>
            <a:ext cx="8165783" cy="378189"/>
          </a:xfrm>
          <a:prstGeom prst="rect">
            <a:avLst/>
          </a:prstGeom>
          <a:noFill/>
          <a:ln/>
        </p:spPr>
        <p:txBody>
          <a:bodyPr wrap="square" lIns="0" tIns="0" rIns="0" bIns="0" rtlCol="0" anchor="t"/>
          <a:lstStyle/>
          <a:p>
            <a:pPr algn="l" lvl="1" marL="6858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High: weight 1.0</a:t>
            </a:r>
            <a:endParaRPr lang="en-US" sz="800" dirty="0"/>
          </a:p>
          <a:p>
            <a:pPr algn="l" lvl="1" marL="6858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Medium: weight 0.67</a:t>
            </a:r>
            <a:endParaRPr lang="en-US" sz="800" dirty="0"/>
          </a:p>
          <a:p>
            <a:pPr algn="l" lvl="1" marL="6858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Low: weight 2.5</a:t>
            </a:r>
            <a:endParaRPr lang="en-US" sz="800" dirty="0"/>
          </a:p>
        </p:txBody>
      </p:sp>
      <p:sp>
        <p:nvSpPr>
          <p:cNvPr id="9" name="Text 7"/>
          <p:cNvSpPr/>
          <p:nvPr/>
        </p:nvSpPr>
        <p:spPr>
          <a:xfrm>
            <a:off x="3232309" y="2990513"/>
            <a:ext cx="8165783" cy="126087"/>
          </a:xfrm>
          <a:prstGeom prst="rect">
            <a:avLst/>
          </a:prstGeom>
          <a:noFill/>
          <a:ln/>
        </p:spPr>
        <p:txBody>
          <a:bodyPr wrap="none" lIns="0" tIns="0" rIns="0" bIns="0" rtlCol="0" anchor="t"/>
          <a:lstStyle/>
          <a:p>
            <a:pPr algn="l" marL="342900" indent="-342900">
              <a:lnSpc>
                <a:spcPts val="950"/>
              </a:lnSpc>
              <a:buSzPct val="100000"/>
              <a:buFont typeface="+mj-lt"/>
              <a:buAutoNum type="arabicPeriod" startAt="3"/>
            </a:pPr>
            <a:r>
              <a:rPr lang="en-US" sz="800" b="1" dirty="0">
                <a:solidFill>
                  <a:srgbClr val="666666"/>
                </a:solidFill>
                <a:latin typeface="IBM Plex Sans" pitchFamily="34" charset="0"/>
                <a:ea typeface="IBM Plex Sans" pitchFamily="34" charset="-122"/>
                <a:cs typeface="IBM Plex Sans" pitchFamily="34" charset="-120"/>
              </a:rPr>
              <a:t>Stratified Sampling</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Used stratified train-test split and cross-validation to maintain class proportions across all data splits.</a:t>
            </a:r>
            <a:endParaRPr lang="en-US" sz="800" dirty="0"/>
          </a:p>
        </p:txBody>
      </p:sp>
      <p:sp>
        <p:nvSpPr>
          <p:cNvPr id="10" name="Text 8"/>
          <p:cNvSpPr/>
          <p:nvPr/>
        </p:nvSpPr>
        <p:spPr>
          <a:xfrm>
            <a:off x="3232309" y="3197563"/>
            <a:ext cx="1294328" cy="161687"/>
          </a:xfrm>
          <a:prstGeom prst="rect">
            <a:avLst/>
          </a:prstGeom>
          <a:noFill/>
          <a:ln/>
        </p:spPr>
        <p:txBody>
          <a:bodyPr wrap="none" lIns="0" tIns="0" rIns="0" bIns="0" rtlCol="0" anchor="t"/>
          <a:lstStyle/>
          <a:p>
            <a:pPr algn="l" indent="0" marL="0">
              <a:lnSpc>
                <a:spcPts val="1250"/>
              </a:lnSpc>
              <a:buNone/>
            </a:pPr>
            <a:r>
              <a:rPr lang="en-US" sz="1000" dirty="0">
                <a:solidFill>
                  <a:srgbClr val="3F6FF3"/>
                </a:solidFill>
                <a:latin typeface="Outfit Medium" pitchFamily="34" charset="0"/>
                <a:ea typeface="Outfit Medium" pitchFamily="34" charset="-122"/>
                <a:cs typeface="Outfit Medium" pitchFamily="34" charset="-120"/>
              </a:rPr>
              <a:t>Results:</a:t>
            </a:r>
            <a:endParaRPr lang="en-US" sz="1000" dirty="0"/>
          </a:p>
        </p:txBody>
      </p:sp>
      <p:sp>
        <p:nvSpPr>
          <p:cNvPr id="11" name="Text 9"/>
          <p:cNvSpPr/>
          <p:nvPr/>
        </p:nvSpPr>
        <p:spPr>
          <a:xfrm>
            <a:off x="3232309" y="3440212"/>
            <a:ext cx="8165783" cy="252174"/>
          </a:xfrm>
          <a:prstGeom prst="rect">
            <a:avLst/>
          </a:prstGeom>
          <a:noFill/>
          <a:ln/>
        </p:spPr>
        <p:txBody>
          <a:bodyPr wrap="square" lIns="0" tIns="0" rIns="0" bIns="0" rtlCol="0" anchor="t"/>
          <a:lstStyle/>
          <a:p>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Combined approach improved Low class F1-score by 28% while maintaining strong performance on other classes. Final model shows balanced performance across all three categories.</a:t>
            </a:r>
            <a:endParaRPr lang="en-US" sz="800" dirty="0"/>
          </a:p>
        </p:txBody>
      </p:sp>
      <p:pic>
        <p:nvPicPr>
          <p:cNvPr id="12" name="Image 0" descr="preencoded.png">    </p:cNvPr>
          <p:cNvPicPr>
            <a:picLocks noChangeAspect="1"/>
          </p:cNvPicPr>
          <p:nvPr/>
        </p:nvPicPr>
        <p:blipFill>
          <a:blip r:embed="rId1"/>
          <a:stretch>
            <a:fillRect/>
          </a:stretch>
        </p:blipFill>
        <p:spPr>
          <a:xfrm>
            <a:off x="3232309" y="3753109"/>
            <a:ext cx="8165783" cy="3379589"/>
          </a:xfrm>
          <a:prstGeom prst="rect">
            <a:avLst/>
          </a:prstGeom>
        </p:spPr>
      </p:pic>
      <p:sp>
        <p:nvSpPr>
          <p:cNvPr id="13" name="Text 10"/>
          <p:cNvSpPr/>
          <p:nvPr/>
        </p:nvSpPr>
        <p:spPr>
          <a:xfrm>
            <a:off x="3425536" y="4690979"/>
            <a:ext cx="1319545" cy="226294"/>
          </a:xfrm>
          <a:prstGeom prst="rect">
            <a:avLst/>
          </a:prstGeom>
          <a:noFill/>
          <a:ln/>
        </p:spPr>
        <p:txBody>
          <a:bodyPr wrap="none" lIns="0" tIns="0" rIns="0" bIns="0" rtlCol="0" anchor="t"/>
          <a:lstStyle/>
          <a:p>
            <a:pPr algn="l" indent="0" marL="0">
              <a:lnSpc>
                <a:spcPts val="1750"/>
              </a:lnSpc>
              <a:buNone/>
            </a:pPr>
            <a:r>
              <a:rPr lang="en-US" sz="1400" dirty="0">
                <a:solidFill>
                  <a:srgbClr val="666666"/>
                </a:solidFill>
                <a:latin typeface="Outfit Medium" pitchFamily="34" charset="0"/>
                <a:ea typeface="Outfit Medium" pitchFamily="34" charset="-122"/>
                <a:cs typeface="Outfit Medium" pitchFamily="34" charset="-120"/>
              </a:rPr>
              <a:t>Before</a:t>
            </a:r>
            <a:endParaRPr lang="en-US" sz="1400" dirty="0"/>
          </a:p>
        </p:txBody>
      </p:sp>
      <p:sp>
        <p:nvSpPr>
          <p:cNvPr id="14" name="Text 11"/>
          <p:cNvSpPr/>
          <p:nvPr/>
        </p:nvSpPr>
        <p:spPr>
          <a:xfrm>
            <a:off x="3425536" y="4981641"/>
            <a:ext cx="1319545" cy="275324"/>
          </a:xfrm>
          <a:prstGeom prst="rect">
            <a:avLst/>
          </a:prstGeom>
          <a:noFill/>
          <a:ln/>
        </p:spPr>
        <p:txBody>
          <a:bodyPr wrap="square" lIns="0" tIns="0" rIns="0" bIns="0" rtlCol="0" anchor="t"/>
          <a:lstStyle/>
          <a:p>
            <a:pPr algn="l" indent="0" marL="0">
              <a:lnSpc>
                <a:spcPts val="1050"/>
              </a:lnSpc>
              <a:buNone/>
            </a:pPr>
            <a:r>
              <a:rPr lang="en-US" sz="1100" dirty="0">
                <a:solidFill>
                  <a:srgbClr val="666666"/>
                </a:solidFill>
                <a:latin typeface="IBM Plex Sans" pitchFamily="34" charset="0"/>
                <a:ea typeface="IBM Plex Sans" pitchFamily="34" charset="-122"/>
                <a:cs typeface="IBM Plex Sans" pitchFamily="34" charset="-120"/>
              </a:rPr>
              <a:t>High 35%, Medium 52%, Low 13%</a:t>
            </a:r>
            <a:endParaRPr lang="en-US" sz="1100" dirty="0"/>
          </a:p>
        </p:txBody>
      </p:sp>
      <p:sp>
        <p:nvSpPr>
          <p:cNvPr id="15" name="Text 12"/>
          <p:cNvSpPr/>
          <p:nvPr/>
        </p:nvSpPr>
        <p:spPr>
          <a:xfrm>
            <a:off x="9878431" y="4690979"/>
            <a:ext cx="1319545" cy="226294"/>
          </a:xfrm>
          <a:prstGeom prst="rect">
            <a:avLst/>
          </a:prstGeom>
          <a:noFill/>
          <a:ln/>
        </p:spPr>
        <p:txBody>
          <a:bodyPr wrap="none" lIns="0" tIns="0" rIns="0" bIns="0" rtlCol="0" anchor="t"/>
          <a:lstStyle/>
          <a:p>
            <a:pPr algn="l" indent="0" marL="0">
              <a:lnSpc>
                <a:spcPts val="1750"/>
              </a:lnSpc>
              <a:buNone/>
            </a:pPr>
            <a:r>
              <a:rPr lang="en-US" sz="1400" dirty="0">
                <a:solidFill>
                  <a:srgbClr val="666666"/>
                </a:solidFill>
                <a:latin typeface="Outfit Medium" pitchFamily="34" charset="0"/>
                <a:ea typeface="Outfit Medium" pitchFamily="34" charset="-122"/>
                <a:cs typeface="Outfit Medium" pitchFamily="34" charset="-120"/>
              </a:rPr>
              <a:t>After SMOTE</a:t>
            </a:r>
            <a:endParaRPr lang="en-US" sz="1400" dirty="0"/>
          </a:p>
        </p:txBody>
      </p:sp>
      <p:sp>
        <p:nvSpPr>
          <p:cNvPr id="16" name="Text 13"/>
          <p:cNvSpPr/>
          <p:nvPr/>
        </p:nvSpPr>
        <p:spPr>
          <a:xfrm>
            <a:off x="9878431" y="4981641"/>
            <a:ext cx="1319545" cy="412986"/>
          </a:xfrm>
          <a:prstGeom prst="rect">
            <a:avLst/>
          </a:prstGeom>
          <a:noFill/>
          <a:ln/>
        </p:spPr>
        <p:txBody>
          <a:bodyPr wrap="square" lIns="0" tIns="0" rIns="0" bIns="0" rtlCol="0" anchor="t"/>
          <a:lstStyle/>
          <a:p>
            <a:pPr algn="l" indent="0" marL="0">
              <a:lnSpc>
                <a:spcPts val="1050"/>
              </a:lnSpc>
              <a:buNone/>
            </a:pPr>
            <a:r>
              <a:rPr lang="en-US" sz="1100" dirty="0">
                <a:solidFill>
                  <a:srgbClr val="666666"/>
                </a:solidFill>
                <a:latin typeface="IBM Plex Sans" pitchFamily="34" charset="0"/>
                <a:ea typeface="IBM Plex Sans" pitchFamily="34" charset="-122"/>
                <a:cs typeface="IBM Plex Sans" pitchFamily="34" charset="-120"/>
              </a:rPr>
              <a:t>Balanced to High 33%, Medium 33%, Low 33%</a:t>
            </a:r>
            <a:endParaRPr lang="en-US" sz="1100" dirty="0"/>
          </a:p>
        </p:txBody>
      </p:sp>
      <p:sp>
        <p:nvSpPr>
          <p:cNvPr id="17" name="Text 14"/>
          <p:cNvSpPr/>
          <p:nvPr/>
        </p:nvSpPr>
        <p:spPr>
          <a:xfrm>
            <a:off x="3232309" y="7193419"/>
            <a:ext cx="8165783" cy="252174"/>
          </a:xfrm>
          <a:prstGeom prst="rect">
            <a:avLst/>
          </a:prstGeom>
          <a:noFill/>
          <a:ln/>
        </p:spPr>
        <p:txBody>
          <a:bodyPr wrap="square" lIns="0" tIns="0" rIns="0" bIns="0" rtlCol="0" anchor="t"/>
          <a:lstStyle/>
          <a:p>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This diagram illustrates the significant rebalancing of class distribution achieved through SMOTE and class weight adjustments, ensuring a more robust model performance across all categories.</a:t>
            </a:r>
            <a:endParaRPr lang="en-US"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81990" y="864751"/>
            <a:ext cx="5049798" cy="532924"/>
          </a:xfrm>
          <a:prstGeom prst="rect">
            <a:avLst/>
          </a:prstGeom>
          <a:noFill/>
          <a:ln/>
        </p:spPr>
        <p:txBody>
          <a:bodyPr wrap="none" lIns="0" tIns="0" rIns="0" bIns="0" rtlCol="0" anchor="t"/>
          <a:lstStyle/>
          <a:p>
            <a:pPr algn="l" indent="0" marL="0">
              <a:lnSpc>
                <a:spcPts val="4150"/>
              </a:lnSpc>
              <a:buNone/>
            </a:pPr>
            <a:r>
              <a:rPr lang="en-US" sz="3350" dirty="0">
                <a:solidFill>
                  <a:srgbClr val="3F6FF3"/>
                </a:solidFill>
                <a:latin typeface="Outfit Medium" pitchFamily="34" charset="0"/>
                <a:ea typeface="Outfit Medium" pitchFamily="34" charset="-122"/>
                <a:cs typeface="Outfit Medium" pitchFamily="34" charset="-120"/>
              </a:rPr>
              <a:t>Conclusions &amp; Key Findings</a:t>
            </a:r>
            <a:endParaRPr lang="en-US" sz="3350" dirty="0"/>
          </a:p>
        </p:txBody>
      </p:sp>
      <p:sp>
        <p:nvSpPr>
          <p:cNvPr id="3" name="Text 1"/>
          <p:cNvSpPr/>
          <p:nvPr/>
        </p:nvSpPr>
        <p:spPr>
          <a:xfrm>
            <a:off x="681990" y="1690687"/>
            <a:ext cx="13266420" cy="760452"/>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This project successfully developed a machine learning classification model to predict TikTok content performance in the travel/visa niche with 78.3% accuracy. Through comprehensive exploratory data analysis, feature engineering, and careful handling of class imbalance, we identified the key drivers of engagement and built a robust predictive system.</a:t>
            </a:r>
            <a:endParaRPr lang="en-US" sz="1300" dirty="0"/>
          </a:p>
        </p:txBody>
      </p:sp>
      <p:sp>
        <p:nvSpPr>
          <p:cNvPr id="4" name="Text 2"/>
          <p:cNvSpPr/>
          <p:nvPr/>
        </p:nvSpPr>
        <p:spPr>
          <a:xfrm>
            <a:off x="681990" y="2670810"/>
            <a:ext cx="2131576" cy="266343"/>
          </a:xfrm>
          <a:prstGeom prst="rect">
            <a:avLst/>
          </a:prstGeom>
          <a:noFill/>
          <a:ln/>
        </p:spPr>
        <p:txBody>
          <a:bodyPr wrap="none" lIns="0" tIns="0" rIns="0" bIns="0" rtlCol="0" anchor="t"/>
          <a:lstStyle/>
          <a:p>
            <a:pPr algn="l" indent="0" marL="0">
              <a:lnSpc>
                <a:spcPts val="2050"/>
              </a:lnSpc>
              <a:buNone/>
            </a:pPr>
            <a:r>
              <a:rPr lang="en-US" sz="1650" dirty="0">
                <a:solidFill>
                  <a:srgbClr val="3F6FF3"/>
                </a:solidFill>
                <a:latin typeface="Outfit Medium" pitchFamily="34" charset="0"/>
                <a:ea typeface="Outfit Medium" pitchFamily="34" charset="-122"/>
                <a:cs typeface="Outfit Medium" pitchFamily="34" charset="-120"/>
              </a:rPr>
              <a:t>Key Findings:</a:t>
            </a:r>
            <a:endParaRPr lang="en-US" sz="1650" dirty="0"/>
          </a:p>
        </p:txBody>
      </p:sp>
      <p:sp>
        <p:nvSpPr>
          <p:cNvPr id="5" name="Shape 3"/>
          <p:cNvSpPr/>
          <p:nvPr/>
        </p:nvSpPr>
        <p:spPr>
          <a:xfrm>
            <a:off x="681990" y="3156823"/>
            <a:ext cx="383619" cy="383619"/>
          </a:xfrm>
          <a:prstGeom prst="roundRect">
            <a:avLst>
              <a:gd name="adj" fmla="val 40007"/>
            </a:avLst>
          </a:prstGeom>
          <a:solidFill>
            <a:srgbClr val="CFDBFC"/>
          </a:solidFill>
          <a:ln w="7620">
            <a:solidFill>
              <a:srgbClr val="B5C1E2"/>
            </a:solidFill>
            <a:prstDash val="solid"/>
          </a:ln>
          <a:effectLst>
            <a:outerShdw sx="100000" sy="100000" kx="0" ky="0" algn="bl" rotWithShape="0" blurRad="0" dist="15240" dir="2700000">
              <a:srgbClr val="b5c1e2">
                <a:alpha val="100000"/>
              </a:srgbClr>
            </a:outerShdw>
          </a:effectLst>
        </p:spPr>
      </p:sp>
      <p:sp>
        <p:nvSpPr>
          <p:cNvPr id="6" name="Text 4"/>
          <p:cNvSpPr/>
          <p:nvPr/>
        </p:nvSpPr>
        <p:spPr>
          <a:xfrm>
            <a:off x="745927" y="3188791"/>
            <a:ext cx="255746" cy="319683"/>
          </a:xfrm>
          <a:prstGeom prst="rect">
            <a:avLst/>
          </a:prstGeom>
          <a:noFill/>
          <a:ln/>
        </p:spPr>
        <p:txBody>
          <a:bodyPr wrap="none" lIns="0" tIns="0" rIns="0" bIns="0" rtlCol="0" anchor="t"/>
          <a:lstStyle/>
          <a:p>
            <a:pPr algn="ctr" indent="0" marL="0">
              <a:lnSpc>
                <a:spcPts val="2000"/>
              </a:lnSpc>
              <a:buNone/>
            </a:pPr>
            <a:r>
              <a:rPr lang="en-US" sz="2000" dirty="0">
                <a:solidFill>
                  <a:srgbClr val="000000"/>
                </a:solidFill>
                <a:latin typeface="Outfit Medium" pitchFamily="34" charset="0"/>
                <a:ea typeface="Outfit Medium" pitchFamily="34" charset="-122"/>
                <a:cs typeface="Outfit Medium" pitchFamily="34" charset="-120"/>
              </a:rPr>
              <a:t>1</a:t>
            </a:r>
            <a:endParaRPr lang="en-US" sz="2000" dirty="0"/>
          </a:p>
        </p:txBody>
      </p:sp>
      <p:sp>
        <p:nvSpPr>
          <p:cNvPr id="7" name="Text 5"/>
          <p:cNvSpPr/>
          <p:nvPr/>
        </p:nvSpPr>
        <p:spPr>
          <a:xfrm>
            <a:off x="1212056" y="3215402"/>
            <a:ext cx="2430661" cy="266343"/>
          </a:xfrm>
          <a:prstGeom prst="rect">
            <a:avLst/>
          </a:prstGeom>
          <a:noFill/>
          <a:ln/>
        </p:spPr>
        <p:txBody>
          <a:bodyPr wrap="none" lIns="0" tIns="0" rIns="0" bIns="0" rtlCol="0" anchor="t"/>
          <a:lstStyle/>
          <a:p>
            <a:pPr algn="l" indent="0" marL="0">
              <a:lnSpc>
                <a:spcPts val="2050"/>
              </a:lnSpc>
              <a:buNone/>
            </a:pPr>
            <a:r>
              <a:rPr lang="en-US" sz="1650" dirty="0">
                <a:solidFill>
                  <a:srgbClr val="666666"/>
                </a:solidFill>
                <a:latin typeface="Outfit Medium" pitchFamily="34" charset="0"/>
                <a:ea typeface="Outfit Medium" pitchFamily="34" charset="-122"/>
                <a:cs typeface="Outfit Medium" pitchFamily="34" charset="-120"/>
              </a:rPr>
              <a:t>Content Strategy Matters</a:t>
            </a:r>
            <a:endParaRPr lang="en-US" sz="1650" dirty="0"/>
          </a:p>
        </p:txBody>
      </p:sp>
      <p:sp>
        <p:nvSpPr>
          <p:cNvPr id="8" name="Text 6"/>
          <p:cNvSpPr/>
          <p:nvPr/>
        </p:nvSpPr>
        <p:spPr>
          <a:xfrm>
            <a:off x="1212056" y="3569613"/>
            <a:ext cx="6011585" cy="760452"/>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Tutorial and question-based hooks significantly outperform dramatic openings. Educational content resonates more strongly with travel/visa audiences than entertainment-focused approaches.</a:t>
            </a:r>
            <a:endParaRPr lang="en-US" sz="1300" dirty="0"/>
          </a:p>
        </p:txBody>
      </p:sp>
      <p:sp>
        <p:nvSpPr>
          <p:cNvPr id="9" name="Shape 7"/>
          <p:cNvSpPr/>
          <p:nvPr/>
        </p:nvSpPr>
        <p:spPr>
          <a:xfrm>
            <a:off x="7406759" y="3156823"/>
            <a:ext cx="383619" cy="383619"/>
          </a:xfrm>
          <a:prstGeom prst="roundRect">
            <a:avLst>
              <a:gd name="adj" fmla="val 40007"/>
            </a:avLst>
          </a:prstGeom>
          <a:solidFill>
            <a:srgbClr val="CFDBFC"/>
          </a:solidFill>
          <a:ln w="7620">
            <a:solidFill>
              <a:srgbClr val="B5C1E2"/>
            </a:solidFill>
            <a:prstDash val="solid"/>
          </a:ln>
          <a:effectLst>
            <a:outerShdw sx="100000" sy="100000" kx="0" ky="0" algn="bl" rotWithShape="0" blurRad="0" dist="15240" dir="2700000">
              <a:srgbClr val="b5c1e2">
                <a:alpha val="100000"/>
              </a:srgbClr>
            </a:outerShdw>
          </a:effectLst>
        </p:spPr>
      </p:sp>
      <p:sp>
        <p:nvSpPr>
          <p:cNvPr id="10" name="Text 8"/>
          <p:cNvSpPr/>
          <p:nvPr/>
        </p:nvSpPr>
        <p:spPr>
          <a:xfrm>
            <a:off x="7470696" y="3188791"/>
            <a:ext cx="255746" cy="319683"/>
          </a:xfrm>
          <a:prstGeom prst="rect">
            <a:avLst/>
          </a:prstGeom>
          <a:noFill/>
          <a:ln/>
        </p:spPr>
        <p:txBody>
          <a:bodyPr wrap="none" lIns="0" tIns="0" rIns="0" bIns="0" rtlCol="0" anchor="t"/>
          <a:lstStyle/>
          <a:p>
            <a:pPr algn="ctr" indent="0" marL="0">
              <a:lnSpc>
                <a:spcPts val="2000"/>
              </a:lnSpc>
              <a:buNone/>
            </a:pPr>
            <a:r>
              <a:rPr lang="en-US" sz="2000" dirty="0">
                <a:solidFill>
                  <a:srgbClr val="000000"/>
                </a:solidFill>
                <a:latin typeface="Outfit Medium" pitchFamily="34" charset="0"/>
                <a:ea typeface="Outfit Medium" pitchFamily="34" charset="-122"/>
                <a:cs typeface="Outfit Medium" pitchFamily="34" charset="-120"/>
              </a:rPr>
              <a:t>2</a:t>
            </a:r>
            <a:endParaRPr lang="en-US" sz="2000" dirty="0"/>
          </a:p>
        </p:txBody>
      </p:sp>
      <p:sp>
        <p:nvSpPr>
          <p:cNvPr id="11" name="Text 9"/>
          <p:cNvSpPr/>
          <p:nvPr/>
        </p:nvSpPr>
        <p:spPr>
          <a:xfrm>
            <a:off x="7936825" y="3215402"/>
            <a:ext cx="2260878" cy="266343"/>
          </a:xfrm>
          <a:prstGeom prst="rect">
            <a:avLst/>
          </a:prstGeom>
          <a:noFill/>
          <a:ln/>
        </p:spPr>
        <p:txBody>
          <a:bodyPr wrap="none" lIns="0" tIns="0" rIns="0" bIns="0" rtlCol="0" anchor="t"/>
          <a:lstStyle/>
          <a:p>
            <a:pPr algn="l" indent="0" marL="0">
              <a:lnSpc>
                <a:spcPts val="2050"/>
              </a:lnSpc>
              <a:buNone/>
            </a:pPr>
            <a:r>
              <a:rPr lang="en-US" sz="1650" dirty="0">
                <a:solidFill>
                  <a:srgbClr val="666666"/>
                </a:solidFill>
                <a:latin typeface="Outfit Medium" pitchFamily="34" charset="0"/>
                <a:ea typeface="Outfit Medium" pitchFamily="34" charset="-122"/>
                <a:cs typeface="Outfit Medium" pitchFamily="34" charset="-120"/>
              </a:rPr>
              <a:t>Optimal Video Duration</a:t>
            </a:r>
            <a:endParaRPr lang="en-US" sz="1650" dirty="0"/>
          </a:p>
        </p:txBody>
      </p:sp>
      <p:sp>
        <p:nvSpPr>
          <p:cNvPr id="12" name="Text 10"/>
          <p:cNvSpPr/>
          <p:nvPr/>
        </p:nvSpPr>
        <p:spPr>
          <a:xfrm>
            <a:off x="7936825" y="3569613"/>
            <a:ext cx="6011585" cy="506968"/>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Videos between 30-45 seconds achieve peak engagement (7.1% avg). This duration balances information delivery with viewer attention span.</a:t>
            </a:r>
            <a:endParaRPr lang="en-US" sz="1300" dirty="0"/>
          </a:p>
        </p:txBody>
      </p:sp>
      <p:sp>
        <p:nvSpPr>
          <p:cNvPr id="13" name="Shape 11"/>
          <p:cNvSpPr/>
          <p:nvPr/>
        </p:nvSpPr>
        <p:spPr>
          <a:xfrm>
            <a:off x="681990" y="4623078"/>
            <a:ext cx="383619" cy="383619"/>
          </a:xfrm>
          <a:prstGeom prst="roundRect">
            <a:avLst>
              <a:gd name="adj" fmla="val 40007"/>
            </a:avLst>
          </a:prstGeom>
          <a:solidFill>
            <a:srgbClr val="CFDBFC"/>
          </a:solidFill>
          <a:ln w="7620">
            <a:solidFill>
              <a:srgbClr val="B5C1E2"/>
            </a:solidFill>
            <a:prstDash val="solid"/>
          </a:ln>
          <a:effectLst>
            <a:outerShdw sx="100000" sy="100000" kx="0" ky="0" algn="bl" rotWithShape="0" blurRad="0" dist="15240" dir="2700000">
              <a:srgbClr val="b5c1e2">
                <a:alpha val="100000"/>
              </a:srgbClr>
            </a:outerShdw>
          </a:effectLst>
        </p:spPr>
      </p:sp>
      <p:sp>
        <p:nvSpPr>
          <p:cNvPr id="14" name="Text 12"/>
          <p:cNvSpPr/>
          <p:nvPr/>
        </p:nvSpPr>
        <p:spPr>
          <a:xfrm>
            <a:off x="745927" y="4655046"/>
            <a:ext cx="255746" cy="319683"/>
          </a:xfrm>
          <a:prstGeom prst="rect">
            <a:avLst/>
          </a:prstGeom>
          <a:noFill/>
          <a:ln/>
        </p:spPr>
        <p:txBody>
          <a:bodyPr wrap="none" lIns="0" tIns="0" rIns="0" bIns="0" rtlCol="0" anchor="t"/>
          <a:lstStyle/>
          <a:p>
            <a:pPr algn="ctr" indent="0" marL="0">
              <a:lnSpc>
                <a:spcPts val="2000"/>
              </a:lnSpc>
              <a:buNone/>
            </a:pPr>
            <a:r>
              <a:rPr lang="en-US" sz="2000" dirty="0">
                <a:solidFill>
                  <a:srgbClr val="000000"/>
                </a:solidFill>
                <a:latin typeface="Outfit Medium" pitchFamily="34" charset="0"/>
                <a:ea typeface="Outfit Medium" pitchFamily="34" charset="-122"/>
                <a:cs typeface="Outfit Medium" pitchFamily="34" charset="-120"/>
              </a:rPr>
              <a:t>3</a:t>
            </a:r>
            <a:endParaRPr lang="en-US" sz="2000" dirty="0"/>
          </a:p>
        </p:txBody>
      </p:sp>
      <p:sp>
        <p:nvSpPr>
          <p:cNvPr id="15" name="Text 13"/>
          <p:cNvSpPr/>
          <p:nvPr/>
        </p:nvSpPr>
        <p:spPr>
          <a:xfrm>
            <a:off x="1212056" y="4681657"/>
            <a:ext cx="2131576" cy="266343"/>
          </a:xfrm>
          <a:prstGeom prst="rect">
            <a:avLst/>
          </a:prstGeom>
          <a:noFill/>
          <a:ln/>
        </p:spPr>
        <p:txBody>
          <a:bodyPr wrap="none" lIns="0" tIns="0" rIns="0" bIns="0" rtlCol="0" anchor="t"/>
          <a:lstStyle/>
          <a:p>
            <a:pPr algn="l" indent="0" marL="0">
              <a:lnSpc>
                <a:spcPts val="2050"/>
              </a:lnSpc>
              <a:buNone/>
            </a:pPr>
            <a:r>
              <a:rPr lang="en-US" sz="1650" dirty="0">
                <a:solidFill>
                  <a:srgbClr val="666666"/>
                </a:solidFill>
                <a:latin typeface="Outfit Medium" pitchFamily="34" charset="0"/>
                <a:ea typeface="Outfit Medium" pitchFamily="34" charset="-122"/>
                <a:cs typeface="Outfit Medium" pitchFamily="34" charset="-120"/>
              </a:rPr>
              <a:t>Niche Specialization</a:t>
            </a:r>
            <a:endParaRPr lang="en-US" sz="1650" dirty="0"/>
          </a:p>
        </p:txBody>
      </p:sp>
      <p:sp>
        <p:nvSpPr>
          <p:cNvPr id="16" name="Text 14"/>
          <p:cNvSpPr/>
          <p:nvPr/>
        </p:nvSpPr>
        <p:spPr>
          <a:xfrm>
            <a:off x="1212056" y="5035867"/>
            <a:ext cx="6011585" cy="760452"/>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Visa application content generates highest engagement (7.2%), followed by travel hacks (6.4%). Creators should focus on practical, actionable information.</a:t>
            </a:r>
            <a:endParaRPr lang="en-US" sz="1300" dirty="0"/>
          </a:p>
        </p:txBody>
      </p:sp>
      <p:sp>
        <p:nvSpPr>
          <p:cNvPr id="17" name="Shape 15"/>
          <p:cNvSpPr/>
          <p:nvPr/>
        </p:nvSpPr>
        <p:spPr>
          <a:xfrm>
            <a:off x="7406759" y="4623078"/>
            <a:ext cx="383619" cy="383619"/>
          </a:xfrm>
          <a:prstGeom prst="roundRect">
            <a:avLst>
              <a:gd name="adj" fmla="val 40007"/>
            </a:avLst>
          </a:prstGeom>
          <a:solidFill>
            <a:srgbClr val="CFDBFC"/>
          </a:solidFill>
          <a:ln w="7620">
            <a:solidFill>
              <a:srgbClr val="B5C1E2"/>
            </a:solidFill>
            <a:prstDash val="solid"/>
          </a:ln>
          <a:effectLst>
            <a:outerShdw sx="100000" sy="100000" kx="0" ky="0" algn="bl" rotWithShape="0" blurRad="0" dist="15240" dir="2700000">
              <a:srgbClr val="b5c1e2">
                <a:alpha val="100000"/>
              </a:srgbClr>
            </a:outerShdw>
          </a:effectLst>
        </p:spPr>
      </p:sp>
      <p:sp>
        <p:nvSpPr>
          <p:cNvPr id="18" name="Text 16"/>
          <p:cNvSpPr/>
          <p:nvPr/>
        </p:nvSpPr>
        <p:spPr>
          <a:xfrm>
            <a:off x="7470696" y="4655046"/>
            <a:ext cx="255746" cy="319683"/>
          </a:xfrm>
          <a:prstGeom prst="rect">
            <a:avLst/>
          </a:prstGeom>
          <a:noFill/>
          <a:ln/>
        </p:spPr>
        <p:txBody>
          <a:bodyPr wrap="none" lIns="0" tIns="0" rIns="0" bIns="0" rtlCol="0" anchor="t"/>
          <a:lstStyle/>
          <a:p>
            <a:pPr algn="ctr" indent="0" marL="0">
              <a:lnSpc>
                <a:spcPts val="2000"/>
              </a:lnSpc>
              <a:buNone/>
            </a:pPr>
            <a:r>
              <a:rPr lang="en-US" sz="2000" dirty="0">
                <a:solidFill>
                  <a:srgbClr val="000000"/>
                </a:solidFill>
                <a:latin typeface="Outfit Medium" pitchFamily="34" charset="0"/>
                <a:ea typeface="Outfit Medium" pitchFamily="34" charset="-122"/>
                <a:cs typeface="Outfit Medium" pitchFamily="34" charset="-120"/>
              </a:rPr>
              <a:t>4</a:t>
            </a:r>
            <a:endParaRPr lang="en-US" sz="2000" dirty="0"/>
          </a:p>
        </p:txBody>
      </p:sp>
      <p:sp>
        <p:nvSpPr>
          <p:cNvPr id="19" name="Text 17"/>
          <p:cNvSpPr/>
          <p:nvPr/>
        </p:nvSpPr>
        <p:spPr>
          <a:xfrm>
            <a:off x="7936825" y="4681657"/>
            <a:ext cx="2131576" cy="266343"/>
          </a:xfrm>
          <a:prstGeom prst="rect">
            <a:avLst/>
          </a:prstGeom>
          <a:noFill/>
          <a:ln/>
        </p:spPr>
        <p:txBody>
          <a:bodyPr wrap="none" lIns="0" tIns="0" rIns="0" bIns="0" rtlCol="0" anchor="t"/>
          <a:lstStyle/>
          <a:p>
            <a:pPr algn="l" indent="0" marL="0">
              <a:lnSpc>
                <a:spcPts val="2050"/>
              </a:lnSpc>
              <a:buNone/>
            </a:pPr>
            <a:r>
              <a:rPr lang="en-US" sz="1650" dirty="0">
                <a:solidFill>
                  <a:srgbClr val="666666"/>
                </a:solidFill>
                <a:latin typeface="Outfit Medium" pitchFamily="34" charset="0"/>
                <a:ea typeface="Outfit Medium" pitchFamily="34" charset="-122"/>
                <a:cs typeface="Outfit Medium" pitchFamily="34" charset="-120"/>
              </a:rPr>
              <a:t>Model Performance</a:t>
            </a:r>
            <a:endParaRPr lang="en-US" sz="1650" dirty="0"/>
          </a:p>
        </p:txBody>
      </p:sp>
      <p:sp>
        <p:nvSpPr>
          <p:cNvPr id="20" name="Text 18"/>
          <p:cNvSpPr/>
          <p:nvPr/>
        </p:nvSpPr>
        <p:spPr>
          <a:xfrm>
            <a:off x="7936825" y="5035867"/>
            <a:ext cx="6011585" cy="760452"/>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Random Forest classifier achieved best results with balanced performance across all classes after addressing imbalance through SMOTE and class weighting.</a:t>
            </a:r>
            <a:endParaRPr lang="en-US" sz="1300" dirty="0"/>
          </a:p>
        </p:txBody>
      </p:sp>
      <p:sp>
        <p:nvSpPr>
          <p:cNvPr id="21" name="Text 19"/>
          <p:cNvSpPr/>
          <p:nvPr/>
        </p:nvSpPr>
        <p:spPr>
          <a:xfrm>
            <a:off x="681990" y="6015990"/>
            <a:ext cx="2131576" cy="266343"/>
          </a:xfrm>
          <a:prstGeom prst="rect">
            <a:avLst/>
          </a:prstGeom>
          <a:noFill/>
          <a:ln/>
        </p:spPr>
        <p:txBody>
          <a:bodyPr wrap="none" lIns="0" tIns="0" rIns="0" bIns="0" rtlCol="0" anchor="t"/>
          <a:lstStyle/>
          <a:p>
            <a:pPr algn="l" indent="0" marL="0">
              <a:lnSpc>
                <a:spcPts val="2050"/>
              </a:lnSpc>
              <a:buNone/>
            </a:pPr>
            <a:r>
              <a:rPr lang="en-US" sz="1650" dirty="0">
                <a:solidFill>
                  <a:srgbClr val="3F6FF3"/>
                </a:solidFill>
                <a:latin typeface="Outfit Medium" pitchFamily="34" charset="0"/>
                <a:ea typeface="Outfit Medium" pitchFamily="34" charset="-122"/>
                <a:cs typeface="Outfit Medium" pitchFamily="34" charset="-120"/>
              </a:rPr>
              <a:t>Practical Applications:</a:t>
            </a:r>
            <a:endParaRPr lang="en-US" sz="1650" dirty="0"/>
          </a:p>
        </p:txBody>
      </p:sp>
      <p:sp>
        <p:nvSpPr>
          <p:cNvPr id="22" name="Text 20"/>
          <p:cNvSpPr/>
          <p:nvPr/>
        </p:nvSpPr>
        <p:spPr>
          <a:xfrm>
            <a:off x="681990" y="6502003"/>
            <a:ext cx="13266420" cy="862846"/>
          </a:xfrm>
          <a:prstGeom prst="rect">
            <a:avLst/>
          </a:prstGeom>
          <a:noFill/>
          <a:ln/>
        </p:spPr>
        <p:txBody>
          <a:bodyPr wrap="square" lIns="0" tIns="0" rIns="0" bIns="0" rtlCol="0" anchor="t"/>
          <a:lstStyle/>
          <a:p>
            <a:pPr algn="l" marL="342900" indent="-342900">
              <a:lnSpc>
                <a:spcPts val="1950"/>
              </a:lnSpc>
              <a:buSzPct val="100000"/>
              <a:buChar char="•"/>
            </a:pPr>
            <a:r>
              <a:rPr lang="en-US" sz="1300" dirty="0">
                <a:solidFill>
                  <a:srgbClr val="666666"/>
                </a:solidFill>
                <a:latin typeface="IBM Plex Sans" pitchFamily="34" charset="0"/>
                <a:ea typeface="IBM Plex Sans" pitchFamily="34" charset="-122"/>
                <a:cs typeface="IBM Plex Sans" pitchFamily="34" charset="-120"/>
              </a:rPr>
              <a:t>Content creators can use this model to predict performance before posting</a:t>
            </a:r>
            <a:endParaRPr lang="en-US" sz="1300" dirty="0"/>
          </a:p>
          <a:p>
            <a:pPr algn="l" marL="342900" indent="-342900">
              <a:lnSpc>
                <a:spcPts val="1950"/>
              </a:lnSpc>
              <a:buSzPct val="100000"/>
              <a:buChar char="•"/>
            </a:pPr>
            <a:r>
              <a:rPr lang="en-US" sz="1300" dirty="0">
                <a:solidFill>
                  <a:srgbClr val="666666"/>
                </a:solidFill>
                <a:latin typeface="IBM Plex Sans" pitchFamily="34" charset="0"/>
                <a:ea typeface="IBM Plex Sans" pitchFamily="34" charset="-122"/>
                <a:cs typeface="IBM Plex Sans" pitchFamily="34" charset="-120"/>
              </a:rPr>
              <a:t>Optimize content strategy based on feature importance rankings</a:t>
            </a:r>
            <a:endParaRPr lang="en-US" sz="1300" dirty="0"/>
          </a:p>
          <a:p>
            <a:pPr algn="l" marL="342900" indent="-342900">
              <a:lnSpc>
                <a:spcPts val="1950"/>
              </a:lnSpc>
              <a:buSzPct val="100000"/>
              <a:buChar char="•"/>
            </a:pPr>
            <a:r>
              <a:rPr lang="en-US" sz="1300" dirty="0">
                <a:solidFill>
                  <a:srgbClr val="666666"/>
                </a:solidFill>
                <a:latin typeface="IBM Plex Sans" pitchFamily="34" charset="0"/>
                <a:ea typeface="IBM Plex Sans" pitchFamily="34" charset="-122"/>
                <a:cs typeface="IBM Plex Sans" pitchFamily="34" charset="-120"/>
              </a:rPr>
              <a:t>Focus resources on high-impact features (hook style, duration, niche category)</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61285" y="1497330"/>
            <a:ext cx="4215527" cy="368737"/>
          </a:xfrm>
          <a:prstGeom prst="rect">
            <a:avLst/>
          </a:prstGeom>
          <a:noFill/>
          <a:ln/>
        </p:spPr>
        <p:txBody>
          <a:bodyPr wrap="none" lIns="0" tIns="0" rIns="0" bIns="0" rtlCol="0" anchor="t"/>
          <a:lstStyle/>
          <a:p>
            <a:pPr algn="l" indent="0" marL="0">
              <a:lnSpc>
                <a:spcPts val="2900"/>
              </a:lnSpc>
              <a:buNone/>
            </a:pPr>
            <a:r>
              <a:rPr lang="en-US" sz="2300" dirty="0">
                <a:solidFill>
                  <a:srgbClr val="3F6FF3"/>
                </a:solidFill>
                <a:latin typeface="Outfit Medium" pitchFamily="34" charset="0"/>
                <a:ea typeface="Outfit Medium" pitchFamily="34" charset="-122"/>
                <a:cs typeface="Outfit Medium" pitchFamily="34" charset="-120"/>
              </a:rPr>
              <a:t>Research Overview &amp; Objectives</a:t>
            </a:r>
            <a:endParaRPr lang="en-US" sz="2300" dirty="0"/>
          </a:p>
        </p:txBody>
      </p:sp>
      <p:pic>
        <p:nvPicPr>
          <p:cNvPr id="3" name="Image 0" descr="preencoded.png">    </p:cNvPr>
          <p:cNvPicPr>
            <a:picLocks noChangeAspect="1"/>
          </p:cNvPicPr>
          <p:nvPr/>
        </p:nvPicPr>
        <p:blipFill>
          <a:blip r:embed="rId1"/>
          <a:stretch>
            <a:fillRect/>
          </a:stretch>
        </p:blipFill>
        <p:spPr>
          <a:xfrm>
            <a:off x="2661285" y="2666048"/>
            <a:ext cx="5949315" cy="3371255"/>
          </a:xfrm>
          <a:prstGeom prst="rect">
            <a:avLst/>
          </a:prstGeom>
        </p:spPr>
      </p:pic>
      <p:sp>
        <p:nvSpPr>
          <p:cNvPr id="4" name="Text 1"/>
          <p:cNvSpPr/>
          <p:nvPr/>
        </p:nvSpPr>
        <p:spPr>
          <a:xfrm>
            <a:off x="8906113" y="2034421"/>
            <a:ext cx="3070503" cy="752475"/>
          </a:xfrm>
          <a:prstGeom prst="rect">
            <a:avLst/>
          </a:prstGeom>
          <a:noFill/>
          <a:ln/>
        </p:spPr>
        <p:txBody>
          <a:bodyPr wrap="square" lIns="0" tIns="0" rIns="0" bIns="0" rtlCol="0" anchor="t"/>
          <a:lstStyle/>
          <a:p>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This project applies machine learning techniques to predict the performance of TikTok content within the travel and visa niche. Our comprehensive approach aims to uncover the underlying factors contributing to content success on the platform.</a:t>
            </a:r>
            <a:endParaRPr lang="en-US" sz="900" dirty="0"/>
          </a:p>
        </p:txBody>
      </p:sp>
      <p:sp>
        <p:nvSpPr>
          <p:cNvPr id="5" name="Text 2"/>
          <p:cNvSpPr/>
          <p:nvPr/>
        </p:nvSpPr>
        <p:spPr>
          <a:xfrm>
            <a:off x="8906113" y="2857024"/>
            <a:ext cx="1475423" cy="184309"/>
          </a:xfrm>
          <a:prstGeom prst="rect">
            <a:avLst/>
          </a:prstGeom>
          <a:noFill/>
          <a:ln/>
        </p:spPr>
        <p:txBody>
          <a:bodyPr wrap="none" lIns="0" tIns="0" rIns="0" bIns="0" rtlCol="0" anchor="t"/>
          <a:lstStyle/>
          <a:p>
            <a:pPr algn="l" indent="0" marL="0">
              <a:lnSpc>
                <a:spcPts val="1450"/>
              </a:lnSpc>
              <a:buNone/>
            </a:pPr>
            <a:r>
              <a:rPr lang="en-US" sz="1150" dirty="0">
                <a:solidFill>
                  <a:srgbClr val="3F6FF3"/>
                </a:solidFill>
                <a:latin typeface="Outfit Medium" pitchFamily="34" charset="0"/>
                <a:ea typeface="Outfit Medium" pitchFamily="34" charset="-122"/>
                <a:cs typeface="Outfit Medium" pitchFamily="34" charset="-120"/>
              </a:rPr>
              <a:t>Primary Objective</a:t>
            </a:r>
            <a:endParaRPr lang="en-US" sz="1150" dirty="0"/>
          </a:p>
        </p:txBody>
      </p:sp>
      <p:sp>
        <p:nvSpPr>
          <p:cNvPr id="6" name="Text 3"/>
          <p:cNvSpPr/>
          <p:nvPr/>
        </p:nvSpPr>
        <p:spPr>
          <a:xfrm>
            <a:off x="8906113" y="3111460"/>
            <a:ext cx="3070503" cy="451485"/>
          </a:xfrm>
          <a:prstGeom prst="rect">
            <a:avLst/>
          </a:prstGeom>
          <a:noFill/>
          <a:ln/>
        </p:spPr>
        <p:txBody>
          <a:bodyPr wrap="square" lIns="0" tIns="0" rIns="0" bIns="0" rtlCol="0" anchor="t"/>
          <a:lstStyle/>
          <a:p>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To develop a robust classification model capable of predicting whether TikTok content will achieve </a:t>
            </a:r>
            <a:pPr algn="l" indent="0" marL="0">
              <a:lnSpc>
                <a:spcPts val="1150"/>
              </a:lnSpc>
              <a:buNone/>
            </a:pPr>
            <a:r>
              <a:rPr lang="en-US" sz="900" b="1" dirty="0">
                <a:solidFill>
                  <a:srgbClr val="666666"/>
                </a:solidFill>
                <a:latin typeface="IBM Plex Sans" pitchFamily="34" charset="0"/>
                <a:ea typeface="IBM Plex Sans" pitchFamily="34" charset="-122"/>
                <a:cs typeface="IBM Plex Sans" pitchFamily="34" charset="-120"/>
              </a:rPr>
              <a:t>High</a:t>
            </a:r>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 </a:t>
            </a:r>
            <a:pPr algn="l" indent="0" marL="0">
              <a:lnSpc>
                <a:spcPts val="1150"/>
              </a:lnSpc>
              <a:buNone/>
            </a:pPr>
            <a:r>
              <a:rPr lang="en-US" sz="900" b="1" dirty="0">
                <a:solidFill>
                  <a:srgbClr val="666666"/>
                </a:solidFill>
                <a:latin typeface="IBM Plex Sans" pitchFamily="34" charset="0"/>
                <a:ea typeface="IBM Plex Sans" pitchFamily="34" charset="-122"/>
                <a:cs typeface="IBM Plex Sans" pitchFamily="34" charset="-120"/>
              </a:rPr>
              <a:t>Medium</a:t>
            </a:r>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 or </a:t>
            </a:r>
            <a:pPr algn="l" indent="0" marL="0">
              <a:lnSpc>
                <a:spcPts val="1150"/>
              </a:lnSpc>
              <a:buNone/>
            </a:pPr>
            <a:r>
              <a:rPr lang="en-US" sz="900" b="1" dirty="0">
                <a:solidFill>
                  <a:srgbClr val="666666"/>
                </a:solidFill>
                <a:latin typeface="IBM Plex Sans" pitchFamily="34" charset="0"/>
                <a:ea typeface="IBM Plex Sans" pitchFamily="34" charset="-122"/>
                <a:cs typeface="IBM Plex Sans" pitchFamily="34" charset="-120"/>
              </a:rPr>
              <a:t>Low</a:t>
            </a:r>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 engagement levels.</a:t>
            </a:r>
            <a:endParaRPr lang="en-US" sz="900" dirty="0"/>
          </a:p>
        </p:txBody>
      </p:sp>
      <p:sp>
        <p:nvSpPr>
          <p:cNvPr id="7" name="Text 4"/>
          <p:cNvSpPr/>
          <p:nvPr/>
        </p:nvSpPr>
        <p:spPr>
          <a:xfrm>
            <a:off x="8906113" y="3633073"/>
            <a:ext cx="1475423" cy="184309"/>
          </a:xfrm>
          <a:prstGeom prst="rect">
            <a:avLst/>
          </a:prstGeom>
          <a:noFill/>
          <a:ln/>
        </p:spPr>
        <p:txBody>
          <a:bodyPr wrap="none" lIns="0" tIns="0" rIns="0" bIns="0" rtlCol="0" anchor="t"/>
          <a:lstStyle/>
          <a:p>
            <a:pPr algn="l" indent="0" marL="0">
              <a:lnSpc>
                <a:spcPts val="1450"/>
              </a:lnSpc>
              <a:buNone/>
            </a:pPr>
            <a:r>
              <a:rPr lang="en-US" sz="1150" dirty="0">
                <a:solidFill>
                  <a:srgbClr val="3F6FF3"/>
                </a:solidFill>
                <a:latin typeface="Outfit Medium" pitchFamily="34" charset="0"/>
                <a:ea typeface="Outfit Medium" pitchFamily="34" charset="-122"/>
                <a:cs typeface="Outfit Medium" pitchFamily="34" charset="-120"/>
              </a:rPr>
              <a:t>Secondary Objectives</a:t>
            </a:r>
            <a:endParaRPr lang="en-US" sz="1150" dirty="0"/>
          </a:p>
        </p:txBody>
      </p:sp>
      <p:sp>
        <p:nvSpPr>
          <p:cNvPr id="8" name="Text 5"/>
          <p:cNvSpPr/>
          <p:nvPr/>
        </p:nvSpPr>
        <p:spPr>
          <a:xfrm>
            <a:off x="8906113" y="3887510"/>
            <a:ext cx="3070503" cy="1054105"/>
          </a:xfrm>
          <a:prstGeom prst="rect">
            <a:avLst/>
          </a:prstGeom>
          <a:noFill/>
          <a:ln/>
        </p:spPr>
        <p:txBody>
          <a:bodyPr wrap="square" lIns="0" tIns="0" rIns="0" bIns="0" rtlCol="0" anchor="t"/>
          <a:lstStyle/>
          <a:p>
            <a:pPr algn="l" marL="342900" indent="-342900">
              <a:lnSpc>
                <a:spcPts val="1150"/>
              </a:lnSpc>
              <a:buSzPct val="100000"/>
              <a:buChar char="•"/>
            </a:pPr>
            <a:r>
              <a:rPr lang="en-US" sz="900" dirty="0">
                <a:solidFill>
                  <a:srgbClr val="666666"/>
                </a:solidFill>
                <a:latin typeface="IBM Plex Sans" pitchFamily="34" charset="0"/>
                <a:ea typeface="IBM Plex Sans" pitchFamily="34" charset="-122"/>
                <a:cs typeface="IBM Plex Sans" pitchFamily="34" charset="-120"/>
              </a:rPr>
              <a:t>Identify key features and content elements that significantly drive viewer engagement.</a:t>
            </a:r>
            <a:endParaRPr lang="en-US" sz="900" dirty="0"/>
          </a:p>
          <a:p>
            <a:pPr algn="l" marL="342900" indent="-342900">
              <a:lnSpc>
                <a:spcPts val="1150"/>
              </a:lnSpc>
              <a:buSzPct val="100000"/>
              <a:buChar char="•"/>
            </a:pPr>
            <a:r>
              <a:rPr lang="en-US" sz="900" dirty="0">
                <a:solidFill>
                  <a:srgbClr val="666666"/>
                </a:solidFill>
                <a:latin typeface="IBM Plex Sans" pitchFamily="34" charset="0"/>
                <a:ea typeface="IBM Plex Sans" pitchFamily="34" charset="-122"/>
                <a:cs typeface="IBM Plex Sans" pitchFamily="34" charset="-120"/>
              </a:rPr>
              <a:t>Understand prevailing content patterns and strategies employed by successful creators in this niche.</a:t>
            </a:r>
            <a:endParaRPr lang="en-US" sz="900" dirty="0"/>
          </a:p>
          <a:p>
            <a:pPr algn="l" marL="342900" indent="-342900">
              <a:lnSpc>
                <a:spcPts val="1150"/>
              </a:lnSpc>
              <a:buSzPct val="100000"/>
              <a:buChar char="•"/>
            </a:pPr>
            <a:r>
              <a:rPr lang="en-US" sz="900" dirty="0">
                <a:solidFill>
                  <a:srgbClr val="666666"/>
                </a:solidFill>
                <a:latin typeface="IBM Plex Sans" pitchFamily="34" charset="0"/>
                <a:ea typeface="IBM Plex Sans" pitchFamily="34" charset="-122"/>
                <a:cs typeface="IBM Plex Sans" pitchFamily="34" charset="-120"/>
              </a:rPr>
              <a:t>Provide actionable insights and data-driven recommendations for creators to optimize their content for maximum interaction.</a:t>
            </a:r>
            <a:endParaRPr lang="en-US" sz="900" dirty="0"/>
          </a:p>
        </p:txBody>
      </p:sp>
      <p:sp>
        <p:nvSpPr>
          <p:cNvPr id="9" name="Text 6"/>
          <p:cNvSpPr/>
          <p:nvPr/>
        </p:nvSpPr>
        <p:spPr>
          <a:xfrm>
            <a:off x="8906113" y="5011743"/>
            <a:ext cx="1550789" cy="184309"/>
          </a:xfrm>
          <a:prstGeom prst="rect">
            <a:avLst/>
          </a:prstGeom>
          <a:noFill/>
          <a:ln/>
        </p:spPr>
        <p:txBody>
          <a:bodyPr wrap="none" lIns="0" tIns="0" rIns="0" bIns="0" rtlCol="0" anchor="t"/>
          <a:lstStyle/>
          <a:p>
            <a:pPr algn="l" indent="0" marL="0">
              <a:lnSpc>
                <a:spcPts val="1450"/>
              </a:lnSpc>
              <a:buNone/>
            </a:pPr>
            <a:r>
              <a:rPr lang="en-US" sz="1150" dirty="0">
                <a:solidFill>
                  <a:srgbClr val="3F6FF3"/>
                </a:solidFill>
                <a:latin typeface="Outfit Medium" pitchFamily="34" charset="0"/>
                <a:ea typeface="Outfit Medium" pitchFamily="34" charset="-122"/>
                <a:cs typeface="Outfit Medium" pitchFamily="34" charset="-120"/>
              </a:rPr>
              <a:t>Dataset &amp; Methodology</a:t>
            </a:r>
            <a:endParaRPr lang="en-US" sz="1150" dirty="0"/>
          </a:p>
        </p:txBody>
      </p:sp>
      <p:sp>
        <p:nvSpPr>
          <p:cNvPr id="10" name="Text 7"/>
          <p:cNvSpPr/>
          <p:nvPr/>
        </p:nvSpPr>
        <p:spPr>
          <a:xfrm>
            <a:off x="8906113" y="5266179"/>
            <a:ext cx="3070503" cy="1354455"/>
          </a:xfrm>
          <a:prstGeom prst="rect">
            <a:avLst/>
          </a:prstGeom>
          <a:noFill/>
          <a:ln/>
        </p:spPr>
        <p:txBody>
          <a:bodyPr wrap="square" lIns="0" tIns="0" rIns="0" bIns="0" rtlCol="0" anchor="t"/>
          <a:lstStyle/>
          <a:p>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Our analysis leverages a dataset of over 500 videos from 25 diverse creators, collected between October 2025 and January 2026. This dataset includes 24 distinct features, covering aspects such as hook styles, video duration, content format, and various engagement metrics. The methodology encompasses exploratory data analysis, meticulous feature engineering, handling of class imbalance, and the implementation of multi-class classification modeling.</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27591"/>
            <a:ext cx="6999565"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Dataset Description &amp; Structure</a:t>
            </a:r>
            <a:endParaRPr lang="en-US" sz="3900" dirty="0"/>
          </a:p>
        </p:txBody>
      </p:sp>
      <p:sp>
        <p:nvSpPr>
          <p:cNvPr id="3" name="Text 1"/>
          <p:cNvSpPr/>
          <p:nvPr/>
        </p:nvSpPr>
        <p:spPr>
          <a:xfrm>
            <a:off x="793790" y="1843683"/>
            <a:ext cx="2825829"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Data Sources &amp; Collection</a:t>
            </a:r>
            <a:endParaRPr lang="en-US" sz="1950" dirty="0"/>
          </a:p>
        </p:txBody>
      </p:sp>
      <p:sp>
        <p:nvSpPr>
          <p:cNvPr id="4" name="Text 2"/>
          <p:cNvSpPr/>
          <p:nvPr/>
        </p:nvSpPr>
        <p:spPr>
          <a:xfrm>
            <a:off x="793790" y="2352199"/>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Dataset contains 500+ TikTok videos from the travel and visa niche, collected via Apify TikTok Scraper API. Data spans October 2025 to January 2026, covering 25 content creators.</a:t>
            </a:r>
            <a:endParaRPr lang="en-US" sz="1550" dirty="0"/>
          </a:p>
        </p:txBody>
      </p:sp>
      <p:sp>
        <p:nvSpPr>
          <p:cNvPr id="5" name="Text 3"/>
          <p:cNvSpPr/>
          <p:nvPr/>
        </p:nvSpPr>
        <p:spPr>
          <a:xfrm>
            <a:off x="793790" y="3483412"/>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Key Variables (24 features):</a:t>
            </a:r>
            <a:endParaRPr lang="en-US" sz="1550" dirty="0"/>
          </a:p>
        </p:txBody>
      </p:sp>
      <p:sp>
        <p:nvSpPr>
          <p:cNvPr id="6" name="Text 4"/>
          <p:cNvSpPr/>
          <p:nvPr/>
        </p:nvSpPr>
        <p:spPr>
          <a:xfrm>
            <a:off x="793790" y="3979545"/>
            <a:ext cx="6279356" cy="317558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Content attributes: hook_style, content_format, video_duration_seconds, trending_sound_used</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Temporal features: date_posted, post_time_hour_24h, day_of_week</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Engagement metrics: views, likes, comments, shares, saves_or_favorites, engagement_rate</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Performance indicators: followers_gained, watch_time_percentage, avg_watch_time_seconds</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Target variable: performance_label (High/Medium/Low based on engagement_rate thresholds)</a:t>
            </a:r>
            <a:endParaRPr lang="en-US" sz="1550" dirty="0"/>
          </a:p>
        </p:txBody>
      </p:sp>
      <p:sp>
        <p:nvSpPr>
          <p:cNvPr id="7" name="Shape 5"/>
          <p:cNvSpPr/>
          <p:nvPr/>
        </p:nvSpPr>
        <p:spPr>
          <a:xfrm>
            <a:off x="7564874" y="1868567"/>
            <a:ext cx="3040499" cy="1238012"/>
          </a:xfrm>
          <a:prstGeom prst="roundRect">
            <a:avLst>
              <a:gd name="adj" fmla="val 14429"/>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8" name="Text 6"/>
          <p:cNvSpPr/>
          <p:nvPr/>
        </p:nvSpPr>
        <p:spPr>
          <a:xfrm>
            <a:off x="7770852" y="207454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Outfit Medium" pitchFamily="34" charset="0"/>
                <a:ea typeface="Outfit Medium" pitchFamily="34" charset="-122"/>
                <a:cs typeface="Outfit Medium" pitchFamily="34" charset="-120"/>
              </a:rPr>
              <a:t>500+</a:t>
            </a:r>
            <a:endParaRPr lang="en-US" sz="1950" dirty="0"/>
          </a:p>
        </p:txBody>
      </p:sp>
      <p:sp>
        <p:nvSpPr>
          <p:cNvPr id="9" name="Text 7"/>
          <p:cNvSpPr/>
          <p:nvPr/>
        </p:nvSpPr>
        <p:spPr>
          <a:xfrm>
            <a:off x="7770852" y="2583061"/>
            <a:ext cx="262854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Total videos analyzed</a:t>
            </a:r>
            <a:endParaRPr lang="en-US" sz="1550" dirty="0"/>
          </a:p>
        </p:txBody>
      </p:sp>
      <p:sp>
        <p:nvSpPr>
          <p:cNvPr id="10" name="Shape 8"/>
          <p:cNvSpPr/>
          <p:nvPr/>
        </p:nvSpPr>
        <p:spPr>
          <a:xfrm>
            <a:off x="10803731" y="1868567"/>
            <a:ext cx="3040499" cy="1238012"/>
          </a:xfrm>
          <a:prstGeom prst="roundRect">
            <a:avLst>
              <a:gd name="adj" fmla="val 14429"/>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11" name="Text 9"/>
          <p:cNvSpPr/>
          <p:nvPr/>
        </p:nvSpPr>
        <p:spPr>
          <a:xfrm>
            <a:off x="11009709" y="207454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Outfit Medium" pitchFamily="34" charset="0"/>
                <a:ea typeface="Outfit Medium" pitchFamily="34" charset="-122"/>
                <a:cs typeface="Outfit Medium" pitchFamily="34" charset="-120"/>
              </a:rPr>
              <a:t>24</a:t>
            </a:r>
            <a:endParaRPr lang="en-US" sz="1950" dirty="0"/>
          </a:p>
        </p:txBody>
      </p:sp>
      <p:sp>
        <p:nvSpPr>
          <p:cNvPr id="12" name="Text 10"/>
          <p:cNvSpPr/>
          <p:nvPr/>
        </p:nvSpPr>
        <p:spPr>
          <a:xfrm>
            <a:off x="11009709" y="2583061"/>
            <a:ext cx="262854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Features per observation</a:t>
            </a:r>
            <a:endParaRPr lang="en-US" sz="1550" dirty="0"/>
          </a:p>
        </p:txBody>
      </p:sp>
      <p:sp>
        <p:nvSpPr>
          <p:cNvPr id="13" name="Shape 11"/>
          <p:cNvSpPr/>
          <p:nvPr/>
        </p:nvSpPr>
        <p:spPr>
          <a:xfrm>
            <a:off x="7564874" y="3304937"/>
            <a:ext cx="6279356" cy="1238012"/>
          </a:xfrm>
          <a:prstGeom prst="roundRect">
            <a:avLst>
              <a:gd name="adj" fmla="val 14429"/>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14" name="Text 12"/>
          <p:cNvSpPr/>
          <p:nvPr/>
        </p:nvSpPr>
        <p:spPr>
          <a:xfrm>
            <a:off x="7770852" y="35109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Outfit Medium" pitchFamily="34" charset="0"/>
                <a:ea typeface="Outfit Medium" pitchFamily="34" charset="-122"/>
                <a:cs typeface="Outfit Medium" pitchFamily="34" charset="-120"/>
              </a:rPr>
              <a:t>3</a:t>
            </a:r>
            <a:endParaRPr lang="en-US" sz="1950" dirty="0"/>
          </a:p>
        </p:txBody>
      </p:sp>
      <p:sp>
        <p:nvSpPr>
          <p:cNvPr id="15" name="Text 13"/>
          <p:cNvSpPr/>
          <p:nvPr/>
        </p:nvSpPr>
        <p:spPr>
          <a:xfrm>
            <a:off x="7770852" y="4019431"/>
            <a:ext cx="5867400"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Performance classes (High/Medium/Low)</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0505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Milestones Completed</a:t>
            </a:r>
            <a:endParaRPr lang="en-US" sz="3900" dirty="0"/>
          </a:p>
        </p:txBody>
      </p:sp>
      <p:sp>
        <p:nvSpPr>
          <p:cNvPr id="3" name="Shape 1"/>
          <p:cNvSpPr/>
          <p:nvPr/>
        </p:nvSpPr>
        <p:spPr>
          <a:xfrm>
            <a:off x="793790" y="2421969"/>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4" name="Shape 2"/>
          <p:cNvSpPr/>
          <p:nvPr/>
        </p:nvSpPr>
        <p:spPr>
          <a:xfrm>
            <a:off x="816650" y="2444829"/>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56077" y="2589728"/>
            <a:ext cx="297656" cy="297656"/>
          </a:xfrm>
          <a:prstGeom prst="rect">
            <a:avLst/>
          </a:prstGeom>
        </p:spPr>
      </p:pic>
      <p:sp>
        <p:nvSpPr>
          <p:cNvPr id="6" name="Text 3"/>
          <p:cNvSpPr/>
          <p:nvPr/>
        </p:nvSpPr>
        <p:spPr>
          <a:xfrm>
            <a:off x="1015008" y="3238500"/>
            <a:ext cx="3303508"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Data Collection &amp; Preparation</a:t>
            </a:r>
            <a:endParaRPr lang="en-US" sz="1950" dirty="0"/>
          </a:p>
        </p:txBody>
      </p:sp>
      <p:sp>
        <p:nvSpPr>
          <p:cNvPr id="7" name="Text 4"/>
          <p:cNvSpPr/>
          <p:nvPr/>
        </p:nvSpPr>
        <p:spPr>
          <a:xfrm>
            <a:off x="1015008" y="3667720"/>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Scraped 500+ videos via API, cleaned data, handled missing values, created derived features</a:t>
            </a:r>
            <a:endParaRPr lang="en-US" sz="1550" dirty="0"/>
          </a:p>
        </p:txBody>
      </p:sp>
      <p:sp>
        <p:nvSpPr>
          <p:cNvPr id="8" name="Shape 5"/>
          <p:cNvSpPr/>
          <p:nvPr/>
        </p:nvSpPr>
        <p:spPr>
          <a:xfrm>
            <a:off x="7414379" y="2421969"/>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9" name="Shape 6"/>
          <p:cNvSpPr/>
          <p:nvPr/>
        </p:nvSpPr>
        <p:spPr>
          <a:xfrm>
            <a:off x="7437239" y="2444829"/>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6667" y="2589728"/>
            <a:ext cx="297656" cy="297656"/>
          </a:xfrm>
          <a:prstGeom prst="rect">
            <a:avLst/>
          </a:prstGeom>
        </p:spPr>
      </p:pic>
      <p:sp>
        <p:nvSpPr>
          <p:cNvPr id="11" name="Text 7"/>
          <p:cNvSpPr/>
          <p:nvPr/>
        </p:nvSpPr>
        <p:spPr>
          <a:xfrm>
            <a:off x="7635597" y="3238500"/>
            <a:ext cx="2873931"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Exploratory Data Analysis</a:t>
            </a:r>
            <a:endParaRPr lang="en-US" sz="1950" dirty="0"/>
          </a:p>
        </p:txBody>
      </p:sp>
      <p:sp>
        <p:nvSpPr>
          <p:cNvPr id="12" name="Text 8"/>
          <p:cNvSpPr/>
          <p:nvPr/>
        </p:nvSpPr>
        <p:spPr>
          <a:xfrm>
            <a:off x="7635597" y="3667720"/>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Analyzed distributions, correlations, engagement patterns across hook types, duration, and content categories</a:t>
            </a:r>
            <a:endParaRPr lang="en-US" sz="1550" dirty="0"/>
          </a:p>
        </p:txBody>
      </p:sp>
      <p:sp>
        <p:nvSpPr>
          <p:cNvPr id="13" name="Shape 9"/>
          <p:cNvSpPr/>
          <p:nvPr/>
        </p:nvSpPr>
        <p:spPr>
          <a:xfrm>
            <a:off x="793790" y="4722376"/>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14" name="Shape 10"/>
          <p:cNvSpPr/>
          <p:nvPr/>
        </p:nvSpPr>
        <p:spPr>
          <a:xfrm>
            <a:off x="816650" y="4745236"/>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6077" y="4890135"/>
            <a:ext cx="297656" cy="297656"/>
          </a:xfrm>
          <a:prstGeom prst="rect">
            <a:avLst/>
          </a:prstGeom>
        </p:spPr>
      </p:pic>
      <p:sp>
        <p:nvSpPr>
          <p:cNvPr id="16" name="Text 11"/>
          <p:cNvSpPr/>
          <p:nvPr/>
        </p:nvSpPr>
        <p:spPr>
          <a:xfrm>
            <a:off x="1015008" y="55389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Feature Engineering</a:t>
            </a:r>
            <a:endParaRPr lang="en-US" sz="1950" dirty="0"/>
          </a:p>
        </p:txBody>
      </p:sp>
      <p:sp>
        <p:nvSpPr>
          <p:cNvPr id="17" name="Text 12"/>
          <p:cNvSpPr/>
          <p:nvPr/>
        </p:nvSpPr>
        <p:spPr>
          <a:xfrm>
            <a:off x="1015008" y="5968127"/>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Created temporal features, encoded categorical variables, normalized numerical features, addressed class imbalance</a:t>
            </a:r>
            <a:endParaRPr lang="en-US" sz="1550" dirty="0"/>
          </a:p>
        </p:txBody>
      </p:sp>
      <p:sp>
        <p:nvSpPr>
          <p:cNvPr id="18" name="Shape 13"/>
          <p:cNvSpPr/>
          <p:nvPr/>
        </p:nvSpPr>
        <p:spPr>
          <a:xfrm>
            <a:off x="7414379" y="4722376"/>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19" name="Shape 14"/>
          <p:cNvSpPr/>
          <p:nvPr/>
        </p:nvSpPr>
        <p:spPr>
          <a:xfrm>
            <a:off x="7437239" y="4745236"/>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67" y="4890135"/>
            <a:ext cx="297656" cy="297656"/>
          </a:xfrm>
          <a:prstGeom prst="rect">
            <a:avLst/>
          </a:prstGeom>
        </p:spPr>
      </p:pic>
      <p:sp>
        <p:nvSpPr>
          <p:cNvPr id="21" name="Text 15"/>
          <p:cNvSpPr/>
          <p:nvPr/>
        </p:nvSpPr>
        <p:spPr>
          <a:xfrm>
            <a:off x="7635597" y="55389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Model Development</a:t>
            </a:r>
            <a:endParaRPr lang="en-US" sz="1950" dirty="0"/>
          </a:p>
        </p:txBody>
      </p:sp>
      <p:sp>
        <p:nvSpPr>
          <p:cNvPr id="22" name="Text 16"/>
          <p:cNvSpPr/>
          <p:nvPr/>
        </p:nvSpPr>
        <p:spPr>
          <a:xfrm>
            <a:off x="7635597" y="5968127"/>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Trained classification models, evaluated performance, interpreted results, generated actionable insights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1668" y="449342"/>
            <a:ext cx="7265551" cy="503634"/>
          </a:xfrm>
          <a:prstGeom prst="rect">
            <a:avLst/>
          </a:prstGeom>
          <a:noFill/>
          <a:ln/>
        </p:spPr>
        <p:txBody>
          <a:bodyPr wrap="none" lIns="0" tIns="0" rIns="0" bIns="0" rtlCol="0" anchor="t"/>
          <a:lstStyle/>
          <a:p>
            <a:pPr algn="l" indent="0" marL="0">
              <a:lnSpc>
                <a:spcPts val="3950"/>
              </a:lnSpc>
              <a:buNone/>
            </a:pPr>
            <a:r>
              <a:rPr lang="en-US" sz="3150" dirty="0">
                <a:solidFill>
                  <a:srgbClr val="3F6FF3"/>
                </a:solidFill>
                <a:latin typeface="Outfit Medium" pitchFamily="34" charset="0"/>
                <a:ea typeface="Outfit Medium" pitchFamily="34" charset="-122"/>
                <a:cs typeface="Outfit Medium" pitchFamily="34" charset="-120"/>
              </a:rPr>
              <a:t>Exploratory Data Analysis - Key Findings</a:t>
            </a:r>
            <a:endParaRPr lang="en-US" sz="3150" dirty="0"/>
          </a:p>
        </p:txBody>
      </p:sp>
      <p:pic>
        <p:nvPicPr>
          <p:cNvPr id="3" name="Image 0" descr="preencoded.png">    </p:cNvPr>
          <p:cNvPicPr>
            <a:picLocks noChangeAspect="1"/>
          </p:cNvPicPr>
          <p:nvPr/>
        </p:nvPicPr>
        <p:blipFill>
          <a:blip r:embed="rId1"/>
          <a:stretch>
            <a:fillRect/>
          </a:stretch>
        </p:blipFill>
        <p:spPr>
          <a:xfrm>
            <a:off x="961668" y="1214557"/>
            <a:ext cx="12706945" cy="5718096"/>
          </a:xfrm>
          <a:prstGeom prst="rect">
            <a:avLst/>
          </a:prstGeom>
        </p:spPr>
      </p:pic>
      <p:sp>
        <p:nvSpPr>
          <p:cNvPr id="4" name="Text 1"/>
          <p:cNvSpPr/>
          <p:nvPr/>
        </p:nvSpPr>
        <p:spPr>
          <a:xfrm>
            <a:off x="2875751" y="932775"/>
            <a:ext cx="2223704" cy="687271"/>
          </a:xfrm>
          <a:prstGeom prst="rect">
            <a:avLst/>
          </a:prstGeom>
          <a:noFill/>
          <a:ln/>
        </p:spPr>
        <p:txBody>
          <a:bodyPr wrap="squar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Univariate Analysis</a:t>
            </a:r>
            <a:endParaRPr lang="en-US" sz="2150" dirty="0"/>
          </a:p>
        </p:txBody>
      </p:sp>
      <p:sp>
        <p:nvSpPr>
          <p:cNvPr id="5" name="Text 2"/>
          <p:cNvSpPr/>
          <p:nvPr/>
        </p:nvSpPr>
        <p:spPr>
          <a:xfrm>
            <a:off x="2875751" y="1717792"/>
            <a:ext cx="2223704" cy="1244724"/>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Examined distributions of engagement metrics, video duration, posting patterns</a:t>
            </a:r>
            <a:endParaRPr lang="en-US" sz="1700" dirty="0"/>
          </a:p>
        </p:txBody>
      </p:sp>
      <p:sp>
        <p:nvSpPr>
          <p:cNvPr id="6" name="Text 3"/>
          <p:cNvSpPr/>
          <p:nvPr/>
        </p:nvSpPr>
        <p:spPr>
          <a:xfrm>
            <a:off x="5075019" y="5642110"/>
            <a:ext cx="2235922" cy="343636"/>
          </a:xfrm>
          <a:prstGeom prst="rect">
            <a:avLst/>
          </a:prstGeom>
          <a:noFill/>
          <a:ln/>
        </p:spPr>
        <p:txBody>
          <a:bodyPr wrap="non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Bivariate Analysis</a:t>
            </a:r>
            <a:endParaRPr lang="en-US" sz="2150" dirty="0"/>
          </a:p>
        </p:txBody>
      </p:sp>
      <p:sp>
        <p:nvSpPr>
          <p:cNvPr id="7" name="Text 4"/>
          <p:cNvSpPr/>
          <p:nvPr/>
        </p:nvSpPr>
        <p:spPr>
          <a:xfrm>
            <a:off x="5075019" y="6083491"/>
            <a:ext cx="2235922" cy="746834"/>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Explored relationships between features and engagement_rate</a:t>
            </a:r>
            <a:endParaRPr lang="en-US" sz="1700" dirty="0"/>
          </a:p>
        </p:txBody>
      </p:sp>
      <p:sp>
        <p:nvSpPr>
          <p:cNvPr id="8" name="Text 5"/>
          <p:cNvSpPr/>
          <p:nvPr/>
        </p:nvSpPr>
        <p:spPr>
          <a:xfrm>
            <a:off x="7249850" y="890012"/>
            <a:ext cx="2223704" cy="687271"/>
          </a:xfrm>
          <a:prstGeom prst="rect">
            <a:avLst/>
          </a:prstGeom>
          <a:noFill/>
          <a:ln/>
        </p:spPr>
        <p:txBody>
          <a:bodyPr wrap="squar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Categorical Analysis</a:t>
            </a:r>
            <a:endParaRPr lang="en-US" sz="2150" dirty="0"/>
          </a:p>
        </p:txBody>
      </p:sp>
      <p:sp>
        <p:nvSpPr>
          <p:cNvPr id="9" name="Text 6"/>
          <p:cNvSpPr/>
          <p:nvPr/>
        </p:nvSpPr>
        <p:spPr>
          <a:xfrm>
            <a:off x="7249850" y="1675028"/>
            <a:ext cx="2223704" cy="1244724"/>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Compared performance across hook_style, content_format, niche_category</a:t>
            </a:r>
            <a:endParaRPr lang="en-US" sz="1700" dirty="0"/>
          </a:p>
        </p:txBody>
      </p:sp>
      <p:sp>
        <p:nvSpPr>
          <p:cNvPr id="10" name="Text 7"/>
          <p:cNvSpPr/>
          <p:nvPr/>
        </p:nvSpPr>
        <p:spPr>
          <a:xfrm>
            <a:off x="9449117" y="5345820"/>
            <a:ext cx="2223704" cy="687271"/>
          </a:xfrm>
          <a:prstGeom prst="rect">
            <a:avLst/>
          </a:prstGeom>
          <a:noFill/>
          <a:ln/>
        </p:spPr>
        <p:txBody>
          <a:bodyPr wrap="squar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Temporal Patterns</a:t>
            </a:r>
            <a:endParaRPr lang="en-US" sz="2150" dirty="0"/>
          </a:p>
        </p:txBody>
      </p:sp>
      <p:sp>
        <p:nvSpPr>
          <p:cNvPr id="11" name="Text 8"/>
          <p:cNvSpPr/>
          <p:nvPr/>
        </p:nvSpPr>
        <p:spPr>
          <a:xfrm>
            <a:off x="9449117" y="6130836"/>
            <a:ext cx="2223704" cy="995779"/>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Analyzed posting time, day of week effects on engagement</a:t>
            </a:r>
            <a:endParaRPr lang="en-US" sz="1700" dirty="0"/>
          </a:p>
        </p:txBody>
      </p:sp>
      <p:sp>
        <p:nvSpPr>
          <p:cNvPr id="12" name="Text 9"/>
          <p:cNvSpPr/>
          <p:nvPr/>
        </p:nvSpPr>
        <p:spPr>
          <a:xfrm>
            <a:off x="961668" y="7079813"/>
            <a:ext cx="12706945" cy="700445"/>
          </a:xfrm>
          <a:prstGeom prst="rect">
            <a:avLst/>
          </a:prstGeom>
          <a:noFill/>
          <a:ln/>
        </p:spPr>
        <p:txBody>
          <a:bodyPr wrap="square" lIns="0" tIns="0" rIns="0" bIns="0" rtlCol="0" anchor="t"/>
          <a:lstStyle/>
          <a:p>
            <a:pPr algn="l" indent="0" marL="0">
              <a:lnSpc>
                <a:spcPts val="1800"/>
              </a:lnSpc>
              <a:buNone/>
            </a:pPr>
            <a:r>
              <a:rPr lang="en-US" sz="1250" dirty="0">
                <a:solidFill>
                  <a:srgbClr val="666666"/>
                </a:solidFill>
                <a:latin typeface="IBM Plex Sans" pitchFamily="34" charset="0"/>
                <a:ea typeface="IBM Plex Sans" pitchFamily="34" charset="-122"/>
                <a:cs typeface="IBM Plex Sans" pitchFamily="34" charset="-120"/>
              </a:rPr>
              <a:t>Our exploratory analysis revealed significant patterns in content performance. Tutorial hooks and question-based openings consistently outperformed dramatic hooks. Videos between 30-45 seconds achieved optimal engagement. Visa application content showed highest engagement rates (7.2% avg), followed by travel hacks (6.4%). Temporal analysis showed posting time and day of week had moderate influence on performance.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6329"/>
            <a:ext cx="11246406"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Content Hook Analysis: Distribution &amp; Effectiveness</a:t>
            </a:r>
            <a:endParaRPr lang="en-US" sz="3900" dirty="0"/>
          </a:p>
        </p:txBody>
      </p:sp>
      <p:pic>
        <p:nvPicPr>
          <p:cNvPr id="3" name="Image 0" descr="preencoded.png">    </p:cNvPr>
          <p:cNvPicPr>
            <a:picLocks noChangeAspect="1"/>
          </p:cNvPicPr>
          <p:nvPr/>
        </p:nvPicPr>
        <p:blipFill>
          <a:blip r:embed="rId1"/>
          <a:stretch>
            <a:fillRect/>
          </a:stretch>
        </p:blipFill>
        <p:spPr>
          <a:xfrm>
            <a:off x="793790" y="2247305"/>
            <a:ext cx="8308300" cy="4423648"/>
          </a:xfrm>
          <a:prstGeom prst="rect">
            <a:avLst/>
          </a:prstGeom>
        </p:spPr>
      </p:pic>
      <p:sp>
        <p:nvSpPr>
          <p:cNvPr id="4" name="Shape 1"/>
          <p:cNvSpPr/>
          <p:nvPr/>
        </p:nvSpPr>
        <p:spPr>
          <a:xfrm>
            <a:off x="1273969" y="6701433"/>
            <a:ext cx="198358" cy="198358"/>
          </a:xfrm>
          <a:prstGeom prst="roundRect">
            <a:avLst>
              <a:gd name="adj" fmla="val 9220"/>
            </a:avLst>
          </a:prstGeom>
          <a:solidFill>
            <a:srgbClr val="051648"/>
          </a:solidFill>
          <a:ln/>
        </p:spPr>
      </p:sp>
      <p:sp>
        <p:nvSpPr>
          <p:cNvPr id="5" name="Text 2"/>
          <p:cNvSpPr/>
          <p:nvPr/>
        </p:nvSpPr>
        <p:spPr>
          <a:xfrm>
            <a:off x="1533287" y="6701433"/>
            <a:ext cx="800219"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Question</a:t>
            </a:r>
            <a:endParaRPr lang="en-US" sz="1550" dirty="0"/>
          </a:p>
        </p:txBody>
      </p:sp>
      <p:sp>
        <p:nvSpPr>
          <p:cNvPr id="6" name="Shape 3"/>
          <p:cNvSpPr/>
          <p:nvPr/>
        </p:nvSpPr>
        <p:spPr>
          <a:xfrm>
            <a:off x="2786896" y="6701433"/>
            <a:ext cx="198358" cy="198358"/>
          </a:xfrm>
          <a:prstGeom prst="roundRect">
            <a:avLst>
              <a:gd name="adj" fmla="val 9220"/>
            </a:avLst>
          </a:prstGeom>
          <a:solidFill>
            <a:srgbClr val="092D8F"/>
          </a:solidFill>
          <a:ln/>
        </p:spPr>
      </p:sp>
      <p:sp>
        <p:nvSpPr>
          <p:cNvPr id="7" name="Text 4"/>
          <p:cNvSpPr/>
          <p:nvPr/>
        </p:nvSpPr>
        <p:spPr>
          <a:xfrm>
            <a:off x="3046214" y="6701433"/>
            <a:ext cx="678418"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Tutorial</a:t>
            </a:r>
            <a:endParaRPr lang="en-US" sz="1550" dirty="0"/>
          </a:p>
        </p:txBody>
      </p:sp>
      <p:sp>
        <p:nvSpPr>
          <p:cNvPr id="8" name="Shape 5"/>
          <p:cNvSpPr/>
          <p:nvPr/>
        </p:nvSpPr>
        <p:spPr>
          <a:xfrm>
            <a:off x="4456033" y="6701433"/>
            <a:ext cx="198358" cy="198358"/>
          </a:xfrm>
          <a:prstGeom prst="roundRect">
            <a:avLst>
              <a:gd name="adj" fmla="val 9220"/>
            </a:avLst>
          </a:prstGeom>
          <a:solidFill>
            <a:srgbClr val="0E43D6"/>
          </a:solidFill>
          <a:ln/>
        </p:spPr>
      </p:sp>
      <p:sp>
        <p:nvSpPr>
          <p:cNvPr id="9" name="Text 6"/>
          <p:cNvSpPr/>
          <p:nvPr/>
        </p:nvSpPr>
        <p:spPr>
          <a:xfrm>
            <a:off x="4715351" y="6701433"/>
            <a:ext cx="724257"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Statistic</a:t>
            </a:r>
            <a:endParaRPr lang="en-US" sz="1550" dirty="0"/>
          </a:p>
        </p:txBody>
      </p:sp>
      <p:sp>
        <p:nvSpPr>
          <p:cNvPr id="10" name="Shape 7"/>
          <p:cNvSpPr/>
          <p:nvPr/>
        </p:nvSpPr>
        <p:spPr>
          <a:xfrm>
            <a:off x="6275784" y="6701433"/>
            <a:ext cx="198358" cy="198358"/>
          </a:xfrm>
          <a:prstGeom prst="roundRect">
            <a:avLst>
              <a:gd name="adj" fmla="val 9220"/>
            </a:avLst>
          </a:prstGeom>
          <a:solidFill>
            <a:srgbClr val="3C6DF2"/>
          </a:solidFill>
          <a:ln/>
        </p:spPr>
      </p:sp>
      <p:sp>
        <p:nvSpPr>
          <p:cNvPr id="11" name="Text 8"/>
          <p:cNvSpPr/>
          <p:nvPr/>
        </p:nvSpPr>
        <p:spPr>
          <a:xfrm>
            <a:off x="6535103" y="6701433"/>
            <a:ext cx="468987"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Story</a:t>
            </a:r>
            <a:endParaRPr lang="en-US" sz="1550" dirty="0"/>
          </a:p>
        </p:txBody>
      </p:sp>
      <p:sp>
        <p:nvSpPr>
          <p:cNvPr id="12" name="Shape 9"/>
          <p:cNvSpPr/>
          <p:nvPr/>
        </p:nvSpPr>
        <p:spPr>
          <a:xfrm>
            <a:off x="7562255" y="6701433"/>
            <a:ext cx="198358" cy="198358"/>
          </a:xfrm>
          <a:prstGeom prst="roundRect">
            <a:avLst>
              <a:gd name="adj" fmla="val 9220"/>
            </a:avLst>
          </a:prstGeom>
          <a:solidFill>
            <a:srgbClr val="83A2F7"/>
          </a:solidFill>
          <a:ln/>
        </p:spPr>
      </p:sp>
      <p:sp>
        <p:nvSpPr>
          <p:cNvPr id="13" name="Text 10"/>
          <p:cNvSpPr/>
          <p:nvPr/>
        </p:nvSpPr>
        <p:spPr>
          <a:xfrm>
            <a:off x="7821573" y="6701433"/>
            <a:ext cx="809149"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Dramatic</a:t>
            </a:r>
            <a:endParaRPr lang="en-US" sz="1550" dirty="0"/>
          </a:p>
        </p:txBody>
      </p:sp>
      <p:sp>
        <p:nvSpPr>
          <p:cNvPr id="14" name="Text 11"/>
          <p:cNvSpPr/>
          <p:nvPr/>
        </p:nvSpPr>
        <p:spPr>
          <a:xfrm>
            <a:off x="9593818" y="2652236"/>
            <a:ext cx="2949654"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Hook Strategy Distribution</a:t>
            </a:r>
            <a:endParaRPr lang="en-US" sz="1950" dirty="0"/>
          </a:p>
        </p:txBody>
      </p:sp>
      <p:sp>
        <p:nvSpPr>
          <p:cNvPr id="15" name="Text 12"/>
          <p:cNvSpPr/>
          <p:nvPr/>
        </p:nvSpPr>
        <p:spPr>
          <a:xfrm>
            <a:off x="9593818" y="3160752"/>
            <a:ext cx="4250293" cy="158769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Question-based hooks dominate the travel/visa niche (28.2%), often opening with viewer queries like "How to get a visa in 3 days?" Tutorial hooks follow closely (25.4%), reflecting the educational nature of this content vertical.</a:t>
            </a:r>
            <a:endParaRPr lang="en-US" sz="1550" dirty="0"/>
          </a:p>
        </p:txBody>
      </p:sp>
      <p:sp>
        <p:nvSpPr>
          <p:cNvPr id="16" name="Text 13"/>
          <p:cNvSpPr/>
          <p:nvPr/>
        </p:nvSpPr>
        <p:spPr>
          <a:xfrm>
            <a:off x="9593818" y="4927044"/>
            <a:ext cx="4250293" cy="158769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Statistical hooks (18.9%) typically feature compelling numbers about visa approval rates or cost savings. Story-based openings (17.3%) leverage personal travel experiences to build connection.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06329"/>
            <a:ext cx="7015877"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Engagement Rate by Hook Type</a:t>
            </a:r>
            <a:endParaRPr lang="en-US" sz="3900" dirty="0"/>
          </a:p>
        </p:txBody>
      </p:sp>
      <p:sp>
        <p:nvSpPr>
          <p:cNvPr id="3" name="Text 1"/>
          <p:cNvSpPr/>
          <p:nvPr/>
        </p:nvSpPr>
        <p:spPr>
          <a:xfrm>
            <a:off x="793790" y="233469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Key Findings</a:t>
            </a:r>
            <a:endParaRPr lang="en-US" sz="1950" dirty="0"/>
          </a:p>
        </p:txBody>
      </p:sp>
      <p:sp>
        <p:nvSpPr>
          <p:cNvPr id="4" name="Text 2"/>
          <p:cNvSpPr/>
          <p:nvPr/>
        </p:nvSpPr>
        <p:spPr>
          <a:xfrm>
            <a:off x="793790" y="2843213"/>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Tutorial hooks generated the highest average engagement rate at 6.8%, significantly outperforming other hook types. This suggests audiences in the travel/visa niche prioritize actionable, educational content over entertainment.</a:t>
            </a:r>
            <a:endParaRPr lang="en-US" sz="1550" dirty="0"/>
          </a:p>
        </p:txBody>
      </p:sp>
      <p:sp>
        <p:nvSpPr>
          <p:cNvPr id="5" name="Text 3"/>
          <p:cNvSpPr/>
          <p:nvPr/>
        </p:nvSpPr>
        <p:spPr>
          <a:xfrm>
            <a:off x="793790" y="4927044"/>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 hooks ranked second (5.4% engagement), effectively driving curiosity and comment interaction. Surprisingly, dramatic hooks underperformed (3.2%), indicating this audience values practical information over sensationalism.</a:t>
            </a:r>
            <a:endParaRPr lang="en-US" sz="1550" dirty="0"/>
          </a:p>
        </p:txBody>
      </p:sp>
      <p:pic>
        <p:nvPicPr>
          <p:cNvPr id="6" name="Image 0" descr="preencoded.png">    </p:cNvPr>
          <p:cNvPicPr>
            <a:picLocks noChangeAspect="1"/>
          </p:cNvPicPr>
          <p:nvPr/>
        </p:nvPicPr>
        <p:blipFill>
          <a:blip r:embed="rId1"/>
          <a:stretch>
            <a:fillRect/>
          </a:stretch>
        </p:blipFill>
        <p:spPr>
          <a:xfrm>
            <a:off x="5535811" y="2247305"/>
            <a:ext cx="8308300" cy="46526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06329"/>
            <a:ext cx="10010537"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Video Duration vs. Engagement Performance</a:t>
            </a:r>
            <a:endParaRPr lang="en-US" sz="3900" dirty="0"/>
          </a:p>
        </p:txBody>
      </p:sp>
      <p:pic>
        <p:nvPicPr>
          <p:cNvPr id="3" name="Image 0" descr="preencoded.png">    </p:cNvPr>
          <p:cNvPicPr>
            <a:picLocks noChangeAspect="1"/>
          </p:cNvPicPr>
          <p:nvPr/>
        </p:nvPicPr>
        <p:blipFill>
          <a:blip r:embed="rId1"/>
          <a:stretch>
            <a:fillRect/>
          </a:stretch>
        </p:blipFill>
        <p:spPr>
          <a:xfrm>
            <a:off x="793790" y="2247305"/>
            <a:ext cx="8308300" cy="4057174"/>
          </a:xfrm>
          <a:prstGeom prst="rect">
            <a:avLst/>
          </a:prstGeom>
        </p:spPr>
      </p:pic>
      <p:sp>
        <p:nvSpPr>
          <p:cNvPr id="4" name="Shape 1"/>
          <p:cNvSpPr/>
          <p:nvPr/>
        </p:nvSpPr>
        <p:spPr>
          <a:xfrm>
            <a:off x="3715583" y="6304478"/>
            <a:ext cx="198358" cy="198358"/>
          </a:xfrm>
          <a:prstGeom prst="roundRect">
            <a:avLst>
              <a:gd name="adj" fmla="val 9220"/>
            </a:avLst>
          </a:prstGeom>
          <a:solidFill>
            <a:srgbClr val="051648"/>
          </a:solidFill>
          <a:ln/>
        </p:spPr>
      </p:sp>
      <p:sp>
        <p:nvSpPr>
          <p:cNvPr id="5" name="Text 2"/>
          <p:cNvSpPr/>
          <p:nvPr/>
        </p:nvSpPr>
        <p:spPr>
          <a:xfrm>
            <a:off x="3974902" y="6304478"/>
            <a:ext cx="896779"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Views</a:t>
            </a:r>
            <a:endParaRPr lang="en-US" sz="1550" dirty="0"/>
          </a:p>
        </p:txBody>
      </p:sp>
      <p:sp>
        <p:nvSpPr>
          <p:cNvPr id="6" name="Shape 3"/>
          <p:cNvSpPr/>
          <p:nvPr/>
        </p:nvSpPr>
        <p:spPr>
          <a:xfrm>
            <a:off x="5024080" y="6304478"/>
            <a:ext cx="198358" cy="198358"/>
          </a:xfrm>
          <a:prstGeom prst="roundRect">
            <a:avLst>
              <a:gd name="adj" fmla="val 9220"/>
            </a:avLst>
          </a:prstGeom>
          <a:solidFill>
            <a:srgbClr val="0D3EC7"/>
          </a:solidFill>
          <a:ln/>
        </p:spPr>
      </p:sp>
      <p:sp>
        <p:nvSpPr>
          <p:cNvPr id="7" name="Text 4"/>
          <p:cNvSpPr/>
          <p:nvPr/>
        </p:nvSpPr>
        <p:spPr>
          <a:xfrm>
            <a:off x="5283398" y="6304478"/>
            <a:ext cx="2304217"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Engagement Rate (%)</a:t>
            </a:r>
            <a:endParaRPr lang="en-US" sz="1550" dirty="0"/>
          </a:p>
        </p:txBody>
      </p:sp>
      <p:sp>
        <p:nvSpPr>
          <p:cNvPr id="8" name="Text 5"/>
          <p:cNvSpPr/>
          <p:nvPr/>
        </p:nvSpPr>
        <p:spPr>
          <a:xfrm>
            <a:off x="9593818" y="2493407"/>
            <a:ext cx="3317200"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Optimal Video Length Insights</a:t>
            </a:r>
            <a:endParaRPr lang="en-US" sz="1950" dirty="0"/>
          </a:p>
        </p:txBody>
      </p:sp>
      <p:sp>
        <p:nvSpPr>
          <p:cNvPr id="9" name="Text 6"/>
          <p:cNvSpPr/>
          <p:nvPr/>
        </p:nvSpPr>
        <p:spPr>
          <a:xfrm>
            <a:off x="9593818" y="3001923"/>
            <a:ext cx="4250293" cy="158769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Videos between 30-45 seconds achieved peak performance, averaging 112K views and 7.1% engagement rate. This duration provides enough time to deliver valuable visa/travel information while maintaining viewer attention.</a:t>
            </a:r>
            <a:endParaRPr lang="en-US" sz="1550" dirty="0"/>
          </a:p>
        </p:txBody>
      </p:sp>
      <p:sp>
        <p:nvSpPr>
          <p:cNvPr id="10" name="Text 7"/>
          <p:cNvSpPr/>
          <p:nvPr/>
        </p:nvSpPr>
        <p:spPr>
          <a:xfrm>
            <a:off x="9593818" y="4768215"/>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Very short videos (under 15 seconds) underperformed, likely insufficient for explaining complex visa processes. Videos exceeding 60 seconds showed declining metrics, suggesting audience fatigue in this information-dense niche.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81570"/>
            <a:ext cx="12120086"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Performance Classification - Target Variable Definition</a:t>
            </a:r>
            <a:endParaRPr lang="en-US" sz="3900" dirty="0"/>
          </a:p>
        </p:txBody>
      </p:sp>
      <p:pic>
        <p:nvPicPr>
          <p:cNvPr id="3" name="Image 0" descr="preencoded.png">    </p:cNvPr>
          <p:cNvPicPr>
            <a:picLocks noChangeAspect="1"/>
          </p:cNvPicPr>
          <p:nvPr/>
        </p:nvPicPr>
        <p:blipFill>
          <a:blip r:embed="rId1"/>
          <a:stretch>
            <a:fillRect/>
          </a:stretch>
        </p:blipFill>
        <p:spPr>
          <a:xfrm>
            <a:off x="793790" y="3098483"/>
            <a:ext cx="1783199" cy="1102043"/>
          </a:xfrm>
          <a:prstGeom prst="rect">
            <a:avLst/>
          </a:prstGeom>
        </p:spPr>
      </p:pic>
      <p:sp>
        <p:nvSpPr>
          <p:cNvPr id="4" name="Text 1"/>
          <p:cNvSpPr/>
          <p:nvPr/>
        </p:nvSpPr>
        <p:spPr>
          <a:xfrm>
            <a:off x="793790" y="44485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High Performance</a:t>
            </a:r>
            <a:endParaRPr lang="en-US" sz="1950" dirty="0"/>
          </a:p>
        </p:txBody>
      </p:sp>
      <p:sp>
        <p:nvSpPr>
          <p:cNvPr id="5" name="Text 2"/>
          <p:cNvSpPr/>
          <p:nvPr/>
        </p:nvSpPr>
        <p:spPr>
          <a:xfrm>
            <a:off x="793790" y="4877753"/>
            <a:ext cx="3074670" cy="127015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 6.0%. Represents top-performing content with strong audience interaction (35% of dataset)</a:t>
            </a:r>
            <a:endParaRPr lang="en-US" sz="1550" dirty="0"/>
          </a:p>
        </p:txBody>
      </p:sp>
      <p:pic>
        <p:nvPicPr>
          <p:cNvPr id="6" name="Image 1" descr="preencoded.png">    </p:cNvPr>
          <p:cNvPicPr>
            <a:picLocks noChangeAspect="1"/>
          </p:cNvPicPr>
          <p:nvPr/>
        </p:nvPicPr>
        <p:blipFill>
          <a:blip r:embed="rId2"/>
          <a:stretch>
            <a:fillRect/>
          </a:stretch>
        </p:blipFill>
        <p:spPr>
          <a:xfrm>
            <a:off x="4116467" y="3098483"/>
            <a:ext cx="1783199" cy="1102043"/>
          </a:xfrm>
          <a:prstGeom prst="rect">
            <a:avLst/>
          </a:prstGeom>
        </p:spPr>
      </p:pic>
      <p:sp>
        <p:nvSpPr>
          <p:cNvPr id="7" name="Text 3"/>
          <p:cNvSpPr/>
          <p:nvPr/>
        </p:nvSpPr>
        <p:spPr>
          <a:xfrm>
            <a:off x="4116467" y="44485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Medium Performance</a:t>
            </a:r>
            <a:endParaRPr lang="en-US" sz="1950" dirty="0"/>
          </a:p>
        </p:txBody>
      </p:sp>
      <p:sp>
        <p:nvSpPr>
          <p:cNvPr id="8" name="Text 4"/>
          <p:cNvSpPr/>
          <p:nvPr/>
        </p:nvSpPr>
        <p:spPr>
          <a:xfrm>
            <a:off x="4116467" y="4877753"/>
            <a:ext cx="3074670" cy="127015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4.5% - 5.9%. Solid performance with moderate audience engagement (52% of dataset)</a:t>
            </a:r>
            <a:endParaRPr lang="en-US" sz="1550" dirty="0"/>
          </a:p>
        </p:txBody>
      </p:sp>
      <p:pic>
        <p:nvPicPr>
          <p:cNvPr id="9" name="Image 2" descr="preencoded.png">    </p:cNvPr>
          <p:cNvPicPr>
            <a:picLocks noChangeAspect="1"/>
          </p:cNvPicPr>
          <p:nvPr/>
        </p:nvPicPr>
        <p:blipFill>
          <a:blip r:embed="rId3"/>
          <a:stretch>
            <a:fillRect/>
          </a:stretch>
        </p:blipFill>
        <p:spPr>
          <a:xfrm>
            <a:off x="7439144" y="3098483"/>
            <a:ext cx="1783199" cy="1102043"/>
          </a:xfrm>
          <a:prstGeom prst="rect">
            <a:avLst/>
          </a:prstGeom>
        </p:spPr>
      </p:pic>
      <p:sp>
        <p:nvSpPr>
          <p:cNvPr id="10" name="Text 5"/>
          <p:cNvSpPr/>
          <p:nvPr/>
        </p:nvSpPr>
        <p:spPr>
          <a:xfrm>
            <a:off x="7439144" y="44485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Low Performance</a:t>
            </a:r>
            <a:endParaRPr lang="en-US" sz="1950" dirty="0"/>
          </a:p>
        </p:txBody>
      </p:sp>
      <p:sp>
        <p:nvSpPr>
          <p:cNvPr id="11" name="Text 6"/>
          <p:cNvSpPr/>
          <p:nvPr/>
        </p:nvSpPr>
        <p:spPr>
          <a:xfrm>
            <a:off x="7439144" y="4877753"/>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&lt; 4.5%. Below-average performance requiring optimization (13% of dataset)</a:t>
            </a:r>
            <a:endParaRPr lang="en-US" sz="1550" dirty="0"/>
          </a:p>
        </p:txBody>
      </p:sp>
      <p:pic>
        <p:nvPicPr>
          <p:cNvPr id="12" name="Image 3" descr="preencoded.png">    </p:cNvPr>
          <p:cNvPicPr>
            <a:picLocks noChangeAspect="1"/>
          </p:cNvPicPr>
          <p:nvPr/>
        </p:nvPicPr>
        <p:blipFill>
          <a:blip r:embed="rId4"/>
          <a:stretch>
            <a:fillRect/>
          </a:stretch>
        </p:blipFill>
        <p:spPr>
          <a:xfrm>
            <a:off x="10761821" y="3098483"/>
            <a:ext cx="1783318" cy="1102162"/>
          </a:xfrm>
          <a:prstGeom prst="rect">
            <a:avLst/>
          </a:prstGeom>
        </p:spPr>
      </p:pic>
      <p:sp>
        <p:nvSpPr>
          <p:cNvPr id="13" name="Text 7"/>
          <p:cNvSpPr/>
          <p:nvPr/>
        </p:nvSpPr>
        <p:spPr>
          <a:xfrm>
            <a:off x="10761821" y="444865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Class Distribution</a:t>
            </a:r>
            <a:endParaRPr lang="en-US" sz="1950" dirty="0"/>
          </a:p>
        </p:txBody>
      </p:sp>
      <p:sp>
        <p:nvSpPr>
          <p:cNvPr id="14" name="Text 8"/>
          <p:cNvSpPr/>
          <p:nvPr/>
        </p:nvSpPr>
        <p:spPr>
          <a:xfrm>
            <a:off x="10761821" y="4877872"/>
            <a:ext cx="3074789" cy="127015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Imbalanced dataset with Medium class majority. Applied SMOTE and class weighting to address imbalance during modeling</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2026-02-12T21:26:06Z</dcterms:created>
  <dcterms:modified xsi:type="dcterms:W3CDTF">2026-02-12T21:26:06Z</dcterms:modified>
</cp:coreProperties>
</file>